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8" r:id="rId3"/>
    <p:sldId id="266" r:id="rId4"/>
    <p:sldId id="264" r:id="rId5"/>
    <p:sldId id="265" r:id="rId6"/>
    <p:sldId id="259" r:id="rId7"/>
    <p:sldId id="260" r:id="rId8"/>
    <p:sldId id="268" r:id="rId9"/>
    <p:sldId id="269" r:id="rId10"/>
    <p:sldId id="267" r:id="rId11"/>
    <p:sldId id="263"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FF99"/>
    <a:srgbClr val="000099"/>
    <a:srgbClr val="CC00FF"/>
    <a:srgbClr val="007E39"/>
    <a:srgbClr val="99CCFF"/>
    <a:srgbClr val="B2F2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0" autoAdjust="0"/>
    <p:restoredTop sz="94964" autoAdjust="0"/>
  </p:normalViewPr>
  <p:slideViewPr>
    <p:cSldViewPr snapToGrid="0">
      <p:cViewPr varScale="1">
        <p:scale>
          <a:sx n="99" d="100"/>
          <a:sy n="99" d="100"/>
        </p:scale>
        <p:origin x="8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F82C2-0504-4B2A-8713-C5AB0D5F026E}" type="datetimeFigureOut">
              <a:rPr lang="en-US" smtClean="0"/>
              <a:t>6/6/2018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6EDCF-58E7-44E1-8657-60ABC4FEE0E1}" type="slidenum">
              <a:rPr lang="en-US" smtClean="0"/>
              <a:t>‹#›</a:t>
            </a:fld>
            <a:endParaRPr lang="en-US"/>
          </a:p>
        </p:txBody>
      </p:sp>
    </p:spTree>
    <p:extLst>
      <p:ext uri="{BB962C8B-B14F-4D97-AF65-F5344CB8AC3E}">
        <p14:creationId xmlns:p14="http://schemas.microsoft.com/office/powerpoint/2010/main" val="358536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This example shows how NEXRAD values deviate from associated rain gauge values</a:t>
            </a:r>
          </a:p>
        </p:txBody>
      </p:sp>
      <p:sp>
        <p:nvSpPr>
          <p:cNvPr id="4" name="Slide Number Placeholder 3"/>
          <p:cNvSpPr>
            <a:spLocks noGrp="1"/>
          </p:cNvSpPr>
          <p:nvPr>
            <p:ph type="sldNum" sz="quarter" idx="10"/>
          </p:nvPr>
        </p:nvSpPr>
        <p:spPr/>
        <p:txBody>
          <a:bodyPr/>
          <a:lstStyle/>
          <a:p>
            <a:fld id="{3DE6EDCF-58E7-44E1-8657-60ABC4FEE0E1}" type="slidenum">
              <a:rPr lang="en-US" smtClean="0"/>
              <a:t>4</a:t>
            </a:fld>
            <a:endParaRPr lang="en-US"/>
          </a:p>
        </p:txBody>
      </p:sp>
    </p:spTree>
    <p:extLst>
      <p:ext uri="{BB962C8B-B14F-4D97-AF65-F5344CB8AC3E}">
        <p14:creationId xmlns:p14="http://schemas.microsoft.com/office/powerpoint/2010/main" val="19601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ratio correction (1:1) suggests that in comparison to the rain gauge,  NEXRAD is overestimating rain within the pixel associated with the rain gauge and the surrounding pixels. </a:t>
            </a:r>
          </a:p>
          <a:p>
            <a:r>
              <a:rPr lang="en-US" dirty="0"/>
              <a:t>Most adjustment approaches tend to further overestimate and greatly underestimate (Power) the value of NEXRAD. Therefore, we believe that the ratio approach is the best choice to adjust the NEXRAD data. </a:t>
            </a:r>
          </a:p>
          <a:p>
            <a:endParaRPr lang="en-US" dirty="0"/>
          </a:p>
        </p:txBody>
      </p:sp>
      <p:sp>
        <p:nvSpPr>
          <p:cNvPr id="4" name="Slide Number Placeholder 3"/>
          <p:cNvSpPr>
            <a:spLocks noGrp="1"/>
          </p:cNvSpPr>
          <p:nvPr>
            <p:ph type="sldNum" sz="quarter" idx="10"/>
          </p:nvPr>
        </p:nvSpPr>
        <p:spPr/>
        <p:txBody>
          <a:bodyPr/>
          <a:lstStyle/>
          <a:p>
            <a:fld id="{3DE6EDCF-58E7-44E1-8657-60ABC4FEE0E1}" type="slidenum">
              <a:rPr lang="en-US" smtClean="0"/>
              <a:t>5</a:t>
            </a:fld>
            <a:endParaRPr lang="en-US"/>
          </a:p>
        </p:txBody>
      </p:sp>
    </p:spTree>
    <p:extLst>
      <p:ext uri="{BB962C8B-B14F-4D97-AF65-F5344CB8AC3E}">
        <p14:creationId xmlns:p14="http://schemas.microsoft.com/office/powerpoint/2010/main" val="1651719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While the R square coefficients appeared good for all periods except for daily, of greater concern is that the linear relationship holds closer to a 1:1.</a:t>
            </a:r>
          </a:p>
        </p:txBody>
      </p:sp>
      <p:sp>
        <p:nvSpPr>
          <p:cNvPr id="4" name="Slide Number Placeholder 3"/>
          <p:cNvSpPr>
            <a:spLocks noGrp="1"/>
          </p:cNvSpPr>
          <p:nvPr>
            <p:ph type="sldNum" sz="quarter" idx="10"/>
          </p:nvPr>
        </p:nvSpPr>
        <p:spPr/>
        <p:txBody>
          <a:bodyPr/>
          <a:lstStyle/>
          <a:p>
            <a:fld id="{3DE6EDCF-58E7-44E1-8657-60ABC4FEE0E1}" type="slidenum">
              <a:rPr lang="en-US" smtClean="0"/>
              <a:t>7</a:t>
            </a:fld>
            <a:endParaRPr lang="en-US"/>
          </a:p>
        </p:txBody>
      </p:sp>
    </p:spTree>
    <p:extLst>
      <p:ext uri="{BB962C8B-B14F-4D97-AF65-F5344CB8AC3E}">
        <p14:creationId xmlns:p14="http://schemas.microsoft.com/office/powerpoint/2010/main" val="840980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interpolated bias for three different years. Note that the number of rain gauges available and bias varies with year.</a:t>
            </a:r>
          </a:p>
        </p:txBody>
      </p:sp>
      <p:sp>
        <p:nvSpPr>
          <p:cNvPr id="4" name="Slide Number Placeholder 3"/>
          <p:cNvSpPr>
            <a:spLocks noGrp="1"/>
          </p:cNvSpPr>
          <p:nvPr>
            <p:ph type="sldNum" sz="quarter" idx="10"/>
          </p:nvPr>
        </p:nvSpPr>
        <p:spPr/>
        <p:txBody>
          <a:bodyPr/>
          <a:lstStyle/>
          <a:p>
            <a:fld id="{3DE6EDCF-58E7-44E1-8657-60ABC4FEE0E1}" type="slidenum">
              <a:rPr lang="en-US" smtClean="0"/>
              <a:t>8</a:t>
            </a:fld>
            <a:endParaRPr lang="en-US"/>
          </a:p>
        </p:txBody>
      </p:sp>
    </p:spTree>
    <p:extLst>
      <p:ext uri="{BB962C8B-B14F-4D97-AF65-F5344CB8AC3E}">
        <p14:creationId xmlns:p14="http://schemas.microsoft.com/office/powerpoint/2010/main" val="308334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 show some slight differences between the NEXRAD and the adjusted NEXRAD. </a:t>
            </a:r>
          </a:p>
          <a:p>
            <a:r>
              <a:rPr lang="en-US" dirty="0"/>
              <a:t>Overall, the NEXRAD adjustment did not greatly changed the spatial pattern but improved the data to make it more representative of ground (gauge) observation. In addition, the adjusted data performed significantly better than the unadjusted version during model runs.</a:t>
            </a:r>
          </a:p>
        </p:txBody>
      </p:sp>
      <p:sp>
        <p:nvSpPr>
          <p:cNvPr id="4" name="Slide Number Placeholder 3"/>
          <p:cNvSpPr>
            <a:spLocks noGrp="1"/>
          </p:cNvSpPr>
          <p:nvPr>
            <p:ph type="sldNum" sz="quarter" idx="10"/>
          </p:nvPr>
        </p:nvSpPr>
        <p:spPr/>
        <p:txBody>
          <a:bodyPr/>
          <a:lstStyle/>
          <a:p>
            <a:fld id="{3DE6EDCF-58E7-44E1-8657-60ABC4FEE0E1}" type="slidenum">
              <a:rPr lang="en-US" smtClean="0"/>
              <a:t>9</a:t>
            </a:fld>
            <a:endParaRPr lang="en-US"/>
          </a:p>
        </p:txBody>
      </p:sp>
    </p:spTree>
    <p:extLst>
      <p:ext uri="{BB962C8B-B14F-4D97-AF65-F5344CB8AC3E}">
        <p14:creationId xmlns:p14="http://schemas.microsoft.com/office/powerpoint/2010/main" val="153633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no drastic visual or apparent changes were observed from NEXRAD vs the adjusted NEXRAD, further analysis of the data indicated statistically significant differences between the NEXRAD and the adjusted NEXRAD for most years. </a:t>
            </a:r>
          </a:p>
        </p:txBody>
      </p:sp>
      <p:sp>
        <p:nvSpPr>
          <p:cNvPr id="4" name="Slide Number Placeholder 3"/>
          <p:cNvSpPr>
            <a:spLocks noGrp="1"/>
          </p:cNvSpPr>
          <p:nvPr>
            <p:ph type="sldNum" sz="quarter" idx="10"/>
          </p:nvPr>
        </p:nvSpPr>
        <p:spPr/>
        <p:txBody>
          <a:bodyPr/>
          <a:lstStyle/>
          <a:p>
            <a:fld id="{3DE6EDCF-58E7-44E1-8657-60ABC4FEE0E1}" type="slidenum">
              <a:rPr lang="en-US" smtClean="0"/>
              <a:t>10</a:t>
            </a:fld>
            <a:endParaRPr lang="en-US"/>
          </a:p>
        </p:txBody>
      </p:sp>
    </p:spTree>
    <p:extLst>
      <p:ext uri="{BB962C8B-B14F-4D97-AF65-F5344CB8AC3E}">
        <p14:creationId xmlns:p14="http://schemas.microsoft.com/office/powerpoint/2010/main" val="1732794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2">
        <a:schemeClr val="bg1"/>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8B7EAC4-4D5F-40D2-85A2-E9112DC5D600}" type="datetimeFigureOut">
              <a:rPr lang="en-US" smtClean="0"/>
              <a:t>6/6/2018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3965851-0C99-47FD-A2BA-F84A1CA6C524}" type="slidenum">
              <a:rPr lang="en-US" smtClean="0"/>
              <a:t>‹#›</a:t>
            </a:fld>
            <a:endParaRPr lang="en-US"/>
          </a:p>
        </p:txBody>
      </p:sp>
      <p:sp>
        <p:nvSpPr>
          <p:cNvPr id="3" name="Content Placeholder 2"/>
          <p:cNvSpPr>
            <a:spLocks noGrp="1"/>
          </p:cNvSpPr>
          <p:nvPr>
            <p:ph sz="quarter" idx="13"/>
          </p:nvPr>
        </p:nvSpPr>
        <p:spPr>
          <a:xfrm>
            <a:off x="3790950" y="301625"/>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792285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B7EAC4-4D5F-40D2-85A2-E9112DC5D600}"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46096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2"/>
            <a:ext cx="60198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8B7EAC4-4D5F-40D2-85A2-E9112DC5D600}"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2486166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bg>
      <p:bgRef idx="1002">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B7EAC4-4D5F-40D2-85A2-E9112DC5D600}"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274786017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89788"/>
            <a:ext cx="8229600" cy="617220"/>
          </a:xfrm>
        </p:spPr>
        <p:txBody>
          <a:bodyPr anchor="ctr">
            <a:normAutofit/>
          </a:bodyPr>
          <a:lstStyle>
            <a:lvl1pPr algn="l">
              <a:defRPr sz="3200" b="1"/>
            </a:lvl1pPr>
          </a:lstStyle>
          <a:p>
            <a:r>
              <a:rPr kumimoji="0" lang="en-US"/>
              <a:t>Click to edit Master title style</a:t>
            </a:r>
            <a:endParaRPr kumimoji="0" lang="en-US" dirty="0"/>
          </a:p>
        </p:txBody>
      </p:sp>
      <p:sp>
        <p:nvSpPr>
          <p:cNvPr id="3" name="Content Placeholder 2"/>
          <p:cNvSpPr>
            <a:spLocks noGrp="1"/>
          </p:cNvSpPr>
          <p:nvPr>
            <p:ph idx="1"/>
          </p:nvPr>
        </p:nvSpPr>
        <p:spPr/>
        <p:txBody>
          <a:bodyPr>
            <a:normAutofit/>
          </a:bodyPr>
          <a:lstStyle>
            <a:lvl1pPr>
              <a:buClr>
                <a:srgbClr val="C00000"/>
              </a:buClr>
              <a:defRPr sz="2800"/>
            </a:lvl1pPr>
            <a:lvl2pPr>
              <a:buClr>
                <a:srgbClr val="C00000"/>
              </a:buClr>
              <a:defRPr sz="2800"/>
            </a:lvl2pPr>
            <a:lvl3pPr>
              <a:buClr>
                <a:srgbClr val="C00000"/>
              </a:buClr>
              <a:defRPr sz="2800"/>
            </a:lvl3pPr>
            <a:lvl4pPr>
              <a:buClr>
                <a:srgbClr val="C00000"/>
              </a:buClr>
              <a:defRPr sz="2800"/>
            </a:lvl4pPr>
            <a:lvl5pPr>
              <a:buClr>
                <a:srgbClr val="C00000"/>
              </a:buClr>
              <a:defRPr sz="2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48B7EAC4-4D5F-40D2-85A2-E9112DC5D600}"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293426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48B7EAC4-4D5F-40D2-85A2-E9112DC5D600}" type="datetimeFigureOut">
              <a:rPr lang="en-US" smtClean="0"/>
              <a:t>6/6/2018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9541287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B7EAC4-4D5F-40D2-85A2-E9112DC5D600}"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2914997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5026" y="1859759"/>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8B7EAC4-4D5F-40D2-85A2-E9112DC5D600}" type="datetimeFigureOut">
              <a:rPr lang="en-US" smtClean="0"/>
              <a:t>6/6/2018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187731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8B7EAC4-4D5F-40D2-85A2-E9112DC5D600}" type="datetimeFigureOut">
              <a:rPr lang="en-US" smtClean="0"/>
              <a:t>6/6/2018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2298507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7EAC4-4D5F-40D2-85A2-E9112DC5D600}" type="datetimeFigureOut">
              <a:rPr lang="en-US" smtClean="0"/>
              <a:t>6/6/2018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3218669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B7EAC4-4D5F-40D2-85A2-E9112DC5D600}"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5851-0C99-47FD-A2BA-F84A1CA6C524}" type="slidenum">
              <a:rPr lang="en-US" smtClean="0"/>
              <a:t>‹#›</a:t>
            </a:fld>
            <a:endParaRPr lang="en-US"/>
          </a:p>
        </p:txBody>
      </p:sp>
    </p:spTree>
    <p:extLst>
      <p:ext uri="{BB962C8B-B14F-4D97-AF65-F5344CB8AC3E}">
        <p14:creationId xmlns:p14="http://schemas.microsoft.com/office/powerpoint/2010/main" val="391747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2" name="Title 1"/>
          <p:cNvSpPr>
            <a:spLocks noGrp="1"/>
          </p:cNvSpPr>
          <p:nvPr>
            <p:ph type="title"/>
          </p:nvPr>
        </p:nvSpPr>
        <p:spPr>
          <a:xfrm>
            <a:off x="609600" y="1176998"/>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48B7EAC4-4D5F-40D2-85A2-E9112DC5D600}" type="datetimeFigureOut">
              <a:rPr lang="en-US" smtClean="0"/>
              <a:t>6/6/2018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2"/>
            <a:ext cx="609600" cy="365125"/>
          </a:xfrm>
        </p:spPr>
        <p:txBody>
          <a:bodyPr/>
          <a:lstStyle/>
          <a:p>
            <a:fld id="{D3965851-0C99-47FD-A2BA-F84A1CA6C524}"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11" name="Freeform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Tree>
    <p:extLst>
      <p:ext uri="{BB962C8B-B14F-4D97-AF65-F5344CB8AC3E}">
        <p14:creationId xmlns:p14="http://schemas.microsoft.com/office/powerpoint/2010/main" val="3622257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493" y="29295"/>
            <a:ext cx="9144000" cy="7132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dirty="0">
              <a:solidFill>
                <a:schemeClr val="tx1"/>
              </a:solidFill>
              <a:latin typeface="+mn-lt"/>
              <a:ea typeface="+mn-ea"/>
              <a:cs typeface="+mn-cs"/>
            </a:endParaRPr>
          </a:p>
        </p:txBody>
      </p:sp>
      <p:sp>
        <p:nvSpPr>
          <p:cNvPr id="9" name="Title Placeholder 8"/>
          <p:cNvSpPr>
            <a:spLocks noGrp="1"/>
          </p:cNvSpPr>
          <p:nvPr>
            <p:ph type="title"/>
          </p:nvPr>
        </p:nvSpPr>
        <p:spPr>
          <a:xfrm>
            <a:off x="333756" y="1217238"/>
            <a:ext cx="82296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2"/>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8B7EAC4-4D5F-40D2-85A2-E9112DC5D600}" type="datetimeFigureOut">
              <a:rPr lang="en-US" smtClean="0"/>
              <a:t>6/6/2018</a:t>
            </a:fld>
            <a:endParaRPr lang="en-US"/>
          </a:p>
        </p:txBody>
      </p:sp>
      <p:sp>
        <p:nvSpPr>
          <p:cNvPr id="22" name="Footer Placeholder 21"/>
          <p:cNvSpPr>
            <a:spLocks noGrp="1"/>
          </p:cNvSpPr>
          <p:nvPr>
            <p:ph type="ftr" sz="quarter" idx="3"/>
          </p:nvPr>
        </p:nvSpPr>
        <p:spPr>
          <a:xfrm>
            <a:off x="2667000" y="6356352"/>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2"/>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3965851-0C99-47FD-A2BA-F84A1CA6C524}" type="slidenum">
              <a:rPr lang="en-US" smtClean="0"/>
              <a:t>‹#›</a:t>
            </a:fld>
            <a:endParaRPr lang="en-US"/>
          </a:p>
        </p:txBody>
      </p:sp>
      <p:grpSp>
        <p:nvGrpSpPr>
          <p:cNvPr id="2" name="Group 1"/>
          <p:cNvGrpSpPr/>
          <p:nvPr/>
        </p:nvGrpSpPr>
        <p:grpSpPr>
          <a:xfrm>
            <a:off x="-27767" y="214630"/>
            <a:ext cx="9180548" cy="334010"/>
            <a:chOff x="-19045" y="216549"/>
            <a:chExt cx="9180548" cy="649224"/>
          </a:xfrm>
        </p:grpSpPr>
        <p:sp>
          <p:nvSpPr>
            <p:cNvPr id="12" name="Freeform 11"/>
            <p:cNvSpPr>
              <a:spLocks/>
            </p:cNvSpPr>
            <p:nvPr/>
          </p:nvSpPr>
          <p:spPr bwMode="auto">
            <a:xfrm rot="21435692">
              <a:off x="-19045" y="216549"/>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grpSp>
      <p:pic>
        <p:nvPicPr>
          <p:cNvPr id="15" name="Picture 12" descr="logoweb_big"/>
          <p:cNvPicPr>
            <a:picLocks noChangeAspect="1" noChangeArrowheads="1"/>
          </p:cNvPicPr>
          <p:nvPr/>
        </p:nvPicPr>
        <p:blipFill>
          <a:blip r:embed="rId14" cstate="print"/>
          <a:srcRect/>
          <a:stretch>
            <a:fillRect/>
          </a:stretch>
        </p:blipFill>
        <p:spPr bwMode="auto">
          <a:xfrm>
            <a:off x="0" y="6592544"/>
            <a:ext cx="1403604" cy="235295"/>
          </a:xfrm>
          <a:prstGeom prst="rect">
            <a:avLst/>
          </a:prstGeom>
          <a:noFill/>
          <a:effectLst>
            <a:outerShdw dist="45791" dir="2021404" algn="ctr" rotWithShape="0">
              <a:srgbClr val="000000"/>
            </a:outerShdw>
          </a:effectLst>
        </p:spPr>
      </p:pic>
      <p:sp>
        <p:nvSpPr>
          <p:cNvPr id="4" name="TextBox 3"/>
          <p:cNvSpPr txBox="1"/>
          <p:nvPr/>
        </p:nvSpPr>
        <p:spPr>
          <a:xfrm>
            <a:off x="-14648" y="-47059"/>
            <a:ext cx="9154311" cy="276999"/>
          </a:xfrm>
          <a:prstGeom prst="rect">
            <a:avLst/>
          </a:prstGeom>
          <a:solidFill>
            <a:schemeClr val="tx1"/>
          </a:solidFill>
        </p:spPr>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1" dirty="0">
                <a:solidFill>
                  <a:schemeClr val="bg1"/>
                </a:solidFill>
                <a:latin typeface="+mn-lt"/>
                <a:ea typeface="+mn-ea"/>
                <a:cs typeface="+mn-cs"/>
              </a:rPr>
              <a:t>S O U T H</a:t>
            </a:r>
            <a:r>
              <a:rPr kumimoji="0" lang="en-US" sz="1200" b="1" baseline="0" dirty="0">
                <a:solidFill>
                  <a:schemeClr val="bg1"/>
                </a:solidFill>
                <a:latin typeface="+mn-lt"/>
                <a:ea typeface="+mn-ea"/>
                <a:cs typeface="+mn-cs"/>
              </a:rPr>
              <a:t>     F L O R I D A     W A T E R    M A N A G E M E N T    D I S T R I C T</a:t>
            </a:r>
            <a:endParaRPr kumimoji="0" lang="en-US" sz="1200" b="1" dirty="0">
              <a:solidFill>
                <a:schemeClr val="bg1"/>
              </a:solidFill>
              <a:latin typeface="+mn-lt"/>
              <a:ea typeface="+mn-ea"/>
              <a:cs typeface="+mn-cs"/>
            </a:endParaRPr>
          </a:p>
        </p:txBody>
      </p:sp>
    </p:spTree>
    <p:extLst>
      <p:ext uri="{BB962C8B-B14F-4D97-AF65-F5344CB8AC3E}">
        <p14:creationId xmlns:p14="http://schemas.microsoft.com/office/powerpoint/2010/main" val="9004075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305B8-DBC4-484C-891F-E0510EA0D730}"/>
              </a:ext>
            </a:extLst>
          </p:cNvPr>
          <p:cNvSpPr txBox="1"/>
          <p:nvPr/>
        </p:nvSpPr>
        <p:spPr>
          <a:xfrm>
            <a:off x="413028" y="2486352"/>
            <a:ext cx="8075319" cy="3785652"/>
          </a:xfrm>
          <a:prstGeom prst="rect">
            <a:avLst/>
          </a:prstGeom>
          <a:noFill/>
        </p:spPr>
        <p:txBody>
          <a:bodyPr wrap="square" rtlCol="0">
            <a:spAutoFit/>
          </a:bodyPr>
          <a:lstStyle/>
          <a:p>
            <a:pPr algn="ctr"/>
            <a:endParaRPr lang="en-US" sz="3200" dirty="0">
              <a:latin typeface="Arial Black" panose="020B0A04020102020204" pitchFamily="34" charset="0"/>
            </a:endParaRPr>
          </a:p>
          <a:p>
            <a:pPr algn="ctr"/>
            <a:endParaRPr lang="en-US" sz="3200" dirty="0">
              <a:latin typeface="Arial Black" panose="020B0A04020102020204" pitchFamily="34" charset="0"/>
            </a:endParaRPr>
          </a:p>
          <a:p>
            <a:pPr algn="ctr"/>
            <a:endParaRPr lang="en-US" sz="3200" dirty="0">
              <a:latin typeface="Arial Black" panose="020B0A04020102020204" pitchFamily="34" charset="0"/>
            </a:endParaRPr>
          </a:p>
          <a:p>
            <a:pPr algn="ctr"/>
            <a:endParaRPr lang="en-US" sz="3200" dirty="0">
              <a:latin typeface="Arial Black" panose="020B0A04020102020204" pitchFamily="34" charset="0"/>
            </a:endParaRPr>
          </a:p>
          <a:p>
            <a:pPr algn="ctr"/>
            <a:endParaRPr lang="en-US" sz="3200" dirty="0">
              <a:latin typeface="Arial Black" panose="020B0A04020102020204" pitchFamily="34" charset="0"/>
            </a:endParaRPr>
          </a:p>
          <a:p>
            <a:pPr algn="ctr"/>
            <a:r>
              <a:rPr lang="en-US" sz="2000" b="1" dirty="0"/>
              <a:t>Kevin </a:t>
            </a:r>
            <a:r>
              <a:rPr lang="en-US" sz="2000" b="1" dirty="0" err="1"/>
              <a:t>Rodberg</a:t>
            </a:r>
            <a:endParaRPr lang="en-US" sz="2000" b="1" dirty="0"/>
          </a:p>
          <a:p>
            <a:pPr algn="ctr"/>
            <a:r>
              <a:rPr lang="en-US" sz="2000" i="1" dirty="0"/>
              <a:t>Science Supervisor</a:t>
            </a:r>
          </a:p>
          <a:p>
            <a:pPr algn="ctr"/>
            <a:r>
              <a:rPr lang="en-US" sz="2000" i="1" dirty="0"/>
              <a:t>Resource Evaluation Section</a:t>
            </a:r>
          </a:p>
          <a:p>
            <a:pPr algn="ctr"/>
            <a:r>
              <a:rPr lang="en-US" sz="2000" i="1" dirty="0"/>
              <a:t>5/25/2018</a:t>
            </a:r>
          </a:p>
        </p:txBody>
      </p:sp>
      <p:pic>
        <p:nvPicPr>
          <p:cNvPr id="3" name="Picture 2" descr="C:\Users\tstein\Desktop\SFWMD LOGOS\seal_web_blue_2400.gif">
            <a:extLst>
              <a:ext uri="{FF2B5EF4-FFF2-40B4-BE49-F238E27FC236}">
                <a16:creationId xmlns:a16="http://schemas.microsoft.com/office/drawing/2014/main" id="{E0081807-F7D1-4F49-9DFE-A407E0E1CC90}"/>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Effect>
                      <a14:brightnessContrast contrast="20000"/>
                    </a14:imgEffect>
                  </a14:imgLayer>
                </a14:imgProps>
              </a:ext>
              <a:ext uri="{28A0092B-C50C-407E-A947-70E740481C1C}">
                <a14:useLocalDpi xmlns:a14="http://schemas.microsoft.com/office/drawing/2010/main" val="0"/>
              </a:ext>
            </a:extLst>
          </a:blip>
          <a:srcRect b="18604"/>
          <a:stretch/>
        </p:blipFill>
        <p:spPr bwMode="auto">
          <a:xfrm>
            <a:off x="2494288" y="2486352"/>
            <a:ext cx="3912797" cy="23467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A7C0D9-1D3B-474A-92D4-A71796612FCD}"/>
              </a:ext>
            </a:extLst>
          </p:cNvPr>
          <p:cNvSpPr/>
          <p:nvPr/>
        </p:nvSpPr>
        <p:spPr>
          <a:xfrm>
            <a:off x="351169" y="766971"/>
            <a:ext cx="8441661" cy="1569660"/>
          </a:xfrm>
          <a:prstGeom prst="rect">
            <a:avLst/>
          </a:prstGeom>
          <a:solidFill>
            <a:schemeClr val="tx1">
              <a:alpha val="12000"/>
            </a:schemeClr>
          </a:solidFill>
        </p:spPr>
        <p:txBody>
          <a:bodyPr wrap="square">
            <a:spAutoFit/>
          </a:bodyPr>
          <a:lstStyle/>
          <a:p>
            <a:pPr algn="ctr"/>
            <a:r>
              <a:rPr lang="en-US" sz="3200" dirty="0">
                <a:solidFill>
                  <a:srgbClr val="000066"/>
                </a:solidFill>
                <a:latin typeface="Arial Black" panose="020B0A04020102020204" pitchFamily="34" charset="0"/>
              </a:rPr>
              <a:t>Evaluation of Bias Adjustment of NEXRAD Rainfall for Use in Hydrologic Models</a:t>
            </a:r>
          </a:p>
        </p:txBody>
      </p:sp>
    </p:spTree>
    <p:extLst>
      <p:ext uri="{BB962C8B-B14F-4D97-AF65-F5344CB8AC3E}">
        <p14:creationId xmlns:p14="http://schemas.microsoft.com/office/powerpoint/2010/main" val="515302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FFEF32F-F009-4505-957F-3890B197B622}"/>
              </a:ext>
            </a:extLst>
          </p:cNvPr>
          <p:cNvSpPr txBox="1">
            <a:spLocks/>
          </p:cNvSpPr>
          <p:nvPr/>
        </p:nvSpPr>
        <p:spPr>
          <a:xfrm>
            <a:off x="67309" y="531323"/>
            <a:ext cx="87757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dirty="0">
                <a:latin typeface="Arial Black" panose="020B0A04020102020204" pitchFamily="34" charset="0"/>
              </a:rPr>
              <a:t>Comparison of NEXRAD vs Adjusted NEXRAD </a:t>
            </a:r>
          </a:p>
        </p:txBody>
      </p:sp>
      <p:sp>
        <p:nvSpPr>
          <p:cNvPr id="9" name="Rectangle 8">
            <a:extLst>
              <a:ext uri="{FF2B5EF4-FFF2-40B4-BE49-F238E27FC236}">
                <a16:creationId xmlns:a16="http://schemas.microsoft.com/office/drawing/2014/main" id="{36373E7C-F384-4A3F-8679-572D19ED5F1B}"/>
              </a:ext>
            </a:extLst>
          </p:cNvPr>
          <p:cNvSpPr/>
          <p:nvPr/>
        </p:nvSpPr>
        <p:spPr>
          <a:xfrm>
            <a:off x="5410053" y="6030427"/>
            <a:ext cx="2985561" cy="369332"/>
          </a:xfrm>
          <a:prstGeom prst="rect">
            <a:avLst/>
          </a:prstGeom>
        </p:spPr>
        <p:txBody>
          <a:bodyPr wrap="none">
            <a:spAutoFit/>
          </a:bodyPr>
          <a:lstStyle/>
          <a:p>
            <a:r>
              <a:rPr lang="en-US" dirty="0"/>
              <a:t>ANOVA Significance (</a:t>
            </a:r>
            <a:r>
              <a:rPr lang="el-GR" dirty="0"/>
              <a:t>α = 0.05)</a:t>
            </a:r>
            <a:endParaRPr lang="en-US" dirty="0"/>
          </a:p>
        </p:txBody>
      </p:sp>
      <p:grpSp>
        <p:nvGrpSpPr>
          <p:cNvPr id="17" name="Group 16">
            <a:extLst>
              <a:ext uri="{FF2B5EF4-FFF2-40B4-BE49-F238E27FC236}">
                <a16:creationId xmlns:a16="http://schemas.microsoft.com/office/drawing/2014/main" id="{D47FDD18-B68C-42A5-B788-F9FC5FE21D1C}"/>
              </a:ext>
            </a:extLst>
          </p:cNvPr>
          <p:cNvGrpSpPr/>
          <p:nvPr/>
        </p:nvGrpSpPr>
        <p:grpSpPr>
          <a:xfrm>
            <a:off x="612773" y="1396507"/>
            <a:ext cx="7700012" cy="4238657"/>
            <a:chOff x="612773" y="1396507"/>
            <a:chExt cx="7700012" cy="4238657"/>
          </a:xfrm>
        </p:grpSpPr>
        <p:grpSp>
          <p:nvGrpSpPr>
            <p:cNvPr id="8" name="Group 7">
              <a:extLst>
                <a:ext uri="{FF2B5EF4-FFF2-40B4-BE49-F238E27FC236}">
                  <a16:creationId xmlns:a16="http://schemas.microsoft.com/office/drawing/2014/main" id="{1F33A75C-9C64-4587-B096-460265966AA8}"/>
                </a:ext>
              </a:extLst>
            </p:cNvPr>
            <p:cNvGrpSpPr/>
            <p:nvPr/>
          </p:nvGrpSpPr>
          <p:grpSpPr>
            <a:xfrm>
              <a:off x="612773" y="1396507"/>
              <a:ext cx="7684772" cy="4238657"/>
              <a:chOff x="372108" y="1457467"/>
              <a:chExt cx="7684772" cy="4238657"/>
            </a:xfrm>
          </p:grpSpPr>
          <p:pic>
            <p:nvPicPr>
              <p:cNvPr id="7" name="Picture 6">
                <a:extLst>
                  <a:ext uri="{FF2B5EF4-FFF2-40B4-BE49-F238E27FC236}">
                    <a16:creationId xmlns:a16="http://schemas.microsoft.com/office/drawing/2014/main" id="{67404C44-78C7-4C58-9B68-046C8891C0CF}"/>
                  </a:ext>
                </a:extLst>
              </p:cNvPr>
              <p:cNvPicPr>
                <a:picLocks noChangeAspect="1"/>
              </p:cNvPicPr>
              <p:nvPr/>
            </p:nvPicPr>
            <p:blipFill rotWithShape="1">
              <a:blip r:embed="rId3"/>
              <a:srcRect r="15335"/>
              <a:stretch/>
            </p:blipFill>
            <p:spPr>
              <a:xfrm>
                <a:off x="372108" y="1457467"/>
                <a:ext cx="7684772" cy="4238657"/>
              </a:xfrm>
              <a:prstGeom prst="rect">
                <a:avLst/>
              </a:prstGeom>
            </p:spPr>
          </p:pic>
          <p:pic>
            <p:nvPicPr>
              <p:cNvPr id="3" name="Picture 2">
                <a:extLst>
                  <a:ext uri="{FF2B5EF4-FFF2-40B4-BE49-F238E27FC236}">
                    <a16:creationId xmlns:a16="http://schemas.microsoft.com/office/drawing/2014/main" id="{32B79C30-3F9F-4BBF-9CA1-1A359F91E9D6}"/>
                  </a:ext>
                </a:extLst>
              </p:cNvPr>
              <p:cNvPicPr>
                <a:picLocks noChangeAspect="1"/>
              </p:cNvPicPr>
              <p:nvPr/>
            </p:nvPicPr>
            <p:blipFill rotWithShape="1">
              <a:blip r:embed="rId4"/>
              <a:srcRect l="84680" b="89134"/>
              <a:stretch/>
            </p:blipFill>
            <p:spPr>
              <a:xfrm>
                <a:off x="6553200" y="1712398"/>
                <a:ext cx="1432558" cy="492322"/>
              </a:xfrm>
              <a:prstGeom prst="rect">
                <a:avLst/>
              </a:prstGeom>
              <a:ln>
                <a:noFill/>
              </a:ln>
            </p:spPr>
          </p:pic>
        </p:grpSp>
        <p:sp>
          <p:nvSpPr>
            <p:cNvPr id="13" name="TextBox 12">
              <a:extLst>
                <a:ext uri="{FF2B5EF4-FFF2-40B4-BE49-F238E27FC236}">
                  <a16:creationId xmlns:a16="http://schemas.microsoft.com/office/drawing/2014/main" id="{E42944BB-FC53-4E97-92EA-03393E877A73}"/>
                </a:ext>
              </a:extLst>
            </p:cNvPr>
            <p:cNvSpPr txBox="1"/>
            <p:nvPr/>
          </p:nvSpPr>
          <p:spPr>
            <a:xfrm>
              <a:off x="3820160" y="2192444"/>
              <a:ext cx="538480" cy="307777"/>
            </a:xfrm>
            <a:prstGeom prst="rect">
              <a:avLst/>
            </a:prstGeom>
            <a:noFill/>
          </p:spPr>
          <p:txBody>
            <a:bodyPr wrap="square" rtlCol="0">
              <a:spAutoFit/>
            </a:bodyPr>
            <a:lstStyle/>
            <a:p>
              <a:pPr algn="ctr"/>
              <a:r>
                <a:rPr lang="en-US" sz="1400" b="1" dirty="0">
                  <a:solidFill>
                    <a:srgbClr val="007E39"/>
                  </a:solidFill>
                </a:rPr>
                <a:t>(NS)</a:t>
              </a:r>
            </a:p>
          </p:txBody>
        </p:sp>
        <p:sp>
          <p:nvSpPr>
            <p:cNvPr id="14" name="TextBox 13">
              <a:extLst>
                <a:ext uri="{FF2B5EF4-FFF2-40B4-BE49-F238E27FC236}">
                  <a16:creationId xmlns:a16="http://schemas.microsoft.com/office/drawing/2014/main" id="{391A5DC7-81EE-4357-A68F-3A6618815B80}"/>
                </a:ext>
              </a:extLst>
            </p:cNvPr>
            <p:cNvSpPr txBox="1"/>
            <p:nvPr/>
          </p:nvSpPr>
          <p:spPr>
            <a:xfrm>
              <a:off x="6966585" y="2200590"/>
              <a:ext cx="538480" cy="307777"/>
            </a:xfrm>
            <a:prstGeom prst="rect">
              <a:avLst/>
            </a:prstGeom>
            <a:noFill/>
          </p:spPr>
          <p:txBody>
            <a:bodyPr wrap="square" rtlCol="0">
              <a:spAutoFit/>
            </a:bodyPr>
            <a:lstStyle/>
            <a:p>
              <a:pPr algn="ctr"/>
              <a:r>
                <a:rPr lang="en-US" sz="1400" b="1" dirty="0">
                  <a:solidFill>
                    <a:srgbClr val="007E39"/>
                  </a:solidFill>
                </a:rPr>
                <a:t>(NS)</a:t>
              </a:r>
            </a:p>
          </p:txBody>
        </p:sp>
        <p:sp>
          <p:nvSpPr>
            <p:cNvPr id="15" name="TextBox 14">
              <a:extLst>
                <a:ext uri="{FF2B5EF4-FFF2-40B4-BE49-F238E27FC236}">
                  <a16:creationId xmlns:a16="http://schemas.microsoft.com/office/drawing/2014/main" id="{FE107C1A-F106-4CC0-8AC7-0B91E7C2BA3A}"/>
                </a:ext>
              </a:extLst>
            </p:cNvPr>
            <p:cNvSpPr txBox="1"/>
            <p:nvPr/>
          </p:nvSpPr>
          <p:spPr>
            <a:xfrm>
              <a:off x="7362825" y="2046701"/>
              <a:ext cx="538480" cy="307777"/>
            </a:xfrm>
            <a:prstGeom prst="rect">
              <a:avLst/>
            </a:prstGeom>
            <a:noFill/>
          </p:spPr>
          <p:txBody>
            <a:bodyPr wrap="square" rtlCol="0">
              <a:spAutoFit/>
            </a:bodyPr>
            <a:lstStyle/>
            <a:p>
              <a:pPr algn="ctr"/>
              <a:r>
                <a:rPr lang="en-US" sz="1400" b="1" dirty="0">
                  <a:solidFill>
                    <a:srgbClr val="007E39"/>
                  </a:solidFill>
                </a:rPr>
                <a:t>(NS)</a:t>
              </a:r>
            </a:p>
          </p:txBody>
        </p:sp>
        <p:sp>
          <p:nvSpPr>
            <p:cNvPr id="16" name="TextBox 15">
              <a:extLst>
                <a:ext uri="{FF2B5EF4-FFF2-40B4-BE49-F238E27FC236}">
                  <a16:creationId xmlns:a16="http://schemas.microsoft.com/office/drawing/2014/main" id="{322BFE63-06FD-46B1-AC91-46AE82020F04}"/>
                </a:ext>
              </a:extLst>
            </p:cNvPr>
            <p:cNvSpPr txBox="1"/>
            <p:nvPr/>
          </p:nvSpPr>
          <p:spPr>
            <a:xfrm>
              <a:off x="7774305" y="2123645"/>
              <a:ext cx="538480" cy="307777"/>
            </a:xfrm>
            <a:prstGeom prst="rect">
              <a:avLst/>
            </a:prstGeom>
            <a:noFill/>
          </p:spPr>
          <p:txBody>
            <a:bodyPr wrap="square" rtlCol="0">
              <a:spAutoFit/>
            </a:bodyPr>
            <a:lstStyle/>
            <a:p>
              <a:pPr algn="ctr"/>
              <a:r>
                <a:rPr lang="en-US" sz="1400" b="1" dirty="0">
                  <a:solidFill>
                    <a:srgbClr val="007E39"/>
                  </a:solidFill>
                </a:rPr>
                <a:t>(NS)</a:t>
              </a:r>
            </a:p>
          </p:txBody>
        </p:sp>
      </p:grpSp>
    </p:spTree>
    <p:extLst>
      <p:ext uri="{BB962C8B-B14F-4D97-AF65-F5344CB8AC3E}">
        <p14:creationId xmlns:p14="http://schemas.microsoft.com/office/powerpoint/2010/main" val="12695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5A7979-C167-4B60-B327-C2A7DAF19616}"/>
              </a:ext>
            </a:extLst>
          </p:cNvPr>
          <p:cNvSpPr txBox="1">
            <a:spLocks/>
          </p:cNvSpPr>
          <p:nvPr/>
        </p:nvSpPr>
        <p:spPr>
          <a:xfrm>
            <a:off x="184150" y="540750"/>
            <a:ext cx="87757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dirty="0">
                <a:latin typeface="Arial Black" panose="020B0A04020102020204" pitchFamily="34" charset="0"/>
              </a:rPr>
              <a:t>Summary and Conclusions</a:t>
            </a:r>
          </a:p>
        </p:txBody>
      </p:sp>
      <p:sp>
        <p:nvSpPr>
          <p:cNvPr id="11" name="Content Placeholder 3">
            <a:extLst>
              <a:ext uri="{FF2B5EF4-FFF2-40B4-BE49-F238E27FC236}">
                <a16:creationId xmlns:a16="http://schemas.microsoft.com/office/drawing/2014/main" id="{BB727EB3-1CDB-4D8A-B2F4-F3C68AA2F382}"/>
              </a:ext>
            </a:extLst>
          </p:cNvPr>
          <p:cNvSpPr txBox="1">
            <a:spLocks/>
          </p:cNvSpPr>
          <p:nvPr/>
        </p:nvSpPr>
        <p:spPr>
          <a:xfrm>
            <a:off x="274320" y="1266825"/>
            <a:ext cx="8595359" cy="4955077"/>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C00000"/>
              </a:buCl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p:txBody>
      </p:sp>
      <p:sp>
        <p:nvSpPr>
          <p:cNvPr id="14" name="Content Placeholder 3">
            <a:extLst>
              <a:ext uri="{FF2B5EF4-FFF2-40B4-BE49-F238E27FC236}">
                <a16:creationId xmlns:a16="http://schemas.microsoft.com/office/drawing/2014/main" id="{FB98C239-E9E5-444E-B313-2E337C39269F}"/>
              </a:ext>
            </a:extLst>
          </p:cNvPr>
          <p:cNvSpPr txBox="1">
            <a:spLocks/>
          </p:cNvSpPr>
          <p:nvPr/>
        </p:nvSpPr>
        <p:spPr>
          <a:xfrm>
            <a:off x="426720" y="1419225"/>
            <a:ext cx="8595359" cy="4955077"/>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C00000"/>
              </a:buClr>
            </a:pPr>
            <a:r>
              <a:rPr lang="en-US" dirty="0"/>
              <a:t>Significand differences in daily, monthly, and yearly, reported NEXRAD values vs rain gauge values.</a:t>
            </a:r>
          </a:p>
          <a:p>
            <a:pPr>
              <a:buClr>
                <a:srgbClr val="C00000"/>
              </a:buClr>
            </a:pPr>
            <a:r>
              <a:rPr lang="en-US" dirty="0"/>
              <a:t>Overall, NEXRAD overestimation and underestimation can be corrected by using bias factors derived from the rain gauge and corresponding NEXRAD pixel relationship.</a:t>
            </a:r>
          </a:p>
          <a:p>
            <a:pPr>
              <a:buClr>
                <a:srgbClr val="C00000"/>
              </a:buClr>
            </a:pPr>
            <a:r>
              <a:rPr lang="en-US" dirty="0"/>
              <a:t> Bias can be factor in for entire grids using spatial interpolation methods.</a:t>
            </a:r>
          </a:p>
          <a:p>
            <a:pPr>
              <a:buClr>
                <a:srgbClr val="C00000"/>
              </a:buClr>
            </a:pPr>
            <a:r>
              <a:rPr lang="en-US" dirty="0"/>
              <a:t>Finally, this correction can be expedite (by reducing the amount of time to process the data) using a multi-process approach in R.</a:t>
            </a:r>
          </a:p>
          <a:p>
            <a:pPr>
              <a:buClr>
                <a:srgbClr val="C00000"/>
              </a:buCl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p:txBody>
      </p:sp>
    </p:spTree>
    <p:extLst>
      <p:ext uri="{BB962C8B-B14F-4D97-AF65-F5344CB8AC3E}">
        <p14:creationId xmlns:p14="http://schemas.microsoft.com/office/powerpoint/2010/main" val="92585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37-FCD4-4E9F-AB4C-24CDF329C0A5}"/>
              </a:ext>
            </a:extLst>
          </p:cNvPr>
          <p:cNvSpPr txBox="1">
            <a:spLocks/>
          </p:cNvSpPr>
          <p:nvPr/>
        </p:nvSpPr>
        <p:spPr>
          <a:xfrm>
            <a:off x="2006016" y="683133"/>
            <a:ext cx="5131968"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3400" dirty="0">
                <a:latin typeface="Arial Black" panose="020B0A04020102020204" pitchFamily="34" charset="0"/>
              </a:rPr>
              <a:t>Objective</a:t>
            </a:r>
          </a:p>
        </p:txBody>
      </p:sp>
      <p:sp>
        <p:nvSpPr>
          <p:cNvPr id="3" name="Content Placeholder 3">
            <a:extLst>
              <a:ext uri="{FF2B5EF4-FFF2-40B4-BE49-F238E27FC236}">
                <a16:creationId xmlns:a16="http://schemas.microsoft.com/office/drawing/2014/main" id="{F59822D1-6651-403C-BA34-E8209B461CB9}"/>
              </a:ext>
            </a:extLst>
          </p:cNvPr>
          <p:cNvSpPr txBox="1">
            <a:spLocks/>
          </p:cNvSpPr>
          <p:nvPr/>
        </p:nvSpPr>
        <p:spPr>
          <a:xfrm>
            <a:off x="628651" y="1442468"/>
            <a:ext cx="8096251" cy="4183631"/>
          </a:xfrm>
          <a:prstGeom prst="rect">
            <a:avLst/>
          </a:prstGeom>
        </p:spPr>
        <p:txBody>
          <a:bodyPr>
            <a:normAutofit fontScale="92500"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r>
              <a:rPr lang="en-US" dirty="0"/>
              <a:t>Evaluate and compare POR (1999-2016) gauge vs NEXRAD rainfall for rain gauges within the LWC.</a:t>
            </a:r>
          </a:p>
          <a:p>
            <a:pPr marL="0" indent="0">
              <a:buClr>
                <a:srgbClr val="C00000"/>
              </a:buClr>
              <a:buNone/>
            </a:pPr>
            <a:endParaRPr lang="en-US" dirty="0"/>
          </a:p>
          <a:p>
            <a:pPr>
              <a:buClr>
                <a:srgbClr val="C00000"/>
              </a:buClr>
              <a:buFont typeface="Arial" panose="020B0604020202020204" pitchFamily="34" charset="0"/>
              <a:buChar char="•"/>
            </a:pPr>
            <a:r>
              <a:rPr lang="en-US" dirty="0"/>
              <a:t>Examine the relationship of gauge and NEXRAD data on a daily, weekly, bi-weekly, monthly, and yearly for the entire network and individual rain gauge stations. </a:t>
            </a:r>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r>
              <a:rPr lang="en-US" dirty="0"/>
              <a:t>Develop a correction method based on the relationship of matching rain gauge and NEXRAD data that can be applied across the LWC NEXRAD grid (4,464 pixels).</a:t>
            </a:r>
          </a:p>
        </p:txBody>
      </p:sp>
    </p:spTree>
    <p:extLst>
      <p:ext uri="{BB962C8B-B14F-4D97-AF65-F5344CB8AC3E}">
        <p14:creationId xmlns:p14="http://schemas.microsoft.com/office/powerpoint/2010/main" val="396930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4175-3DF2-4CD8-ACE1-5ED1EF024D06}"/>
              </a:ext>
            </a:extLst>
          </p:cNvPr>
          <p:cNvSpPr txBox="1">
            <a:spLocks/>
          </p:cNvSpPr>
          <p:nvPr/>
        </p:nvSpPr>
        <p:spPr>
          <a:xfrm>
            <a:off x="368300" y="505333"/>
            <a:ext cx="84074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3400" dirty="0">
                <a:latin typeface="Arial Black" panose="020B0A04020102020204" pitchFamily="34" charset="0"/>
              </a:rPr>
              <a:t>Why?</a:t>
            </a:r>
          </a:p>
        </p:txBody>
      </p:sp>
      <p:sp>
        <p:nvSpPr>
          <p:cNvPr id="3" name="Content Placeholder 3">
            <a:extLst>
              <a:ext uri="{FF2B5EF4-FFF2-40B4-BE49-F238E27FC236}">
                <a16:creationId xmlns:a16="http://schemas.microsoft.com/office/drawing/2014/main" id="{6C55BC4A-F2F7-47F7-BF00-2FA669336637}"/>
              </a:ext>
            </a:extLst>
          </p:cNvPr>
          <p:cNvSpPr txBox="1">
            <a:spLocks/>
          </p:cNvSpPr>
          <p:nvPr/>
        </p:nvSpPr>
        <p:spPr>
          <a:xfrm>
            <a:off x="533400" y="1508634"/>
            <a:ext cx="8077200" cy="471119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C00000"/>
              </a:buClr>
              <a:buFont typeface="Arial" panose="020B0604020202020204" pitchFamily="34" charset="0"/>
              <a:buChar char="•"/>
            </a:pPr>
            <a:r>
              <a:rPr lang="en-US" dirty="0"/>
              <a:t>NEXRAD overestimates small rainfall, and underestimation of large rainfall relative to rain gauge network.</a:t>
            </a:r>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r>
              <a:rPr lang="en-US" dirty="0"/>
              <a:t>NEXRAD data is an important component in hydrologic model calibration.</a:t>
            </a:r>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r>
              <a:rPr lang="en-US" dirty="0"/>
              <a:t>Current NEXRAD data increase uncertainties in hydrologic models.</a:t>
            </a:r>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p:txBody>
      </p:sp>
    </p:spTree>
    <p:extLst>
      <p:ext uri="{BB962C8B-B14F-4D97-AF65-F5344CB8AC3E}">
        <p14:creationId xmlns:p14="http://schemas.microsoft.com/office/powerpoint/2010/main" val="843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BA79D64-5EF1-467E-B7FC-F5DD30E2F335}"/>
              </a:ext>
            </a:extLst>
          </p:cNvPr>
          <p:cNvGrpSpPr/>
          <p:nvPr/>
        </p:nvGrpSpPr>
        <p:grpSpPr>
          <a:xfrm>
            <a:off x="386499" y="1131400"/>
            <a:ext cx="8592166" cy="5259970"/>
            <a:chOff x="386499" y="1131400"/>
            <a:chExt cx="8592166" cy="5259970"/>
          </a:xfrm>
        </p:grpSpPr>
        <p:pic>
          <p:nvPicPr>
            <p:cNvPr id="2" name="Picture 1">
              <a:extLst>
                <a:ext uri="{FF2B5EF4-FFF2-40B4-BE49-F238E27FC236}">
                  <a16:creationId xmlns:a16="http://schemas.microsoft.com/office/drawing/2014/main" id="{C5684A11-0D04-4432-ADDA-6947F838035E}"/>
                </a:ext>
              </a:extLst>
            </p:cNvPr>
            <p:cNvPicPr>
              <a:picLocks noChangeAspect="1"/>
            </p:cNvPicPr>
            <p:nvPr/>
          </p:nvPicPr>
          <p:blipFill>
            <a:blip r:embed="rId3"/>
            <a:stretch>
              <a:fillRect/>
            </a:stretch>
          </p:blipFill>
          <p:spPr>
            <a:xfrm>
              <a:off x="1704481" y="1131400"/>
              <a:ext cx="5895221" cy="2586634"/>
            </a:xfrm>
            <a:prstGeom prst="rect">
              <a:avLst/>
            </a:prstGeom>
          </p:spPr>
        </p:pic>
        <p:pic>
          <p:nvPicPr>
            <p:cNvPr id="4" name="Picture 3">
              <a:extLst>
                <a:ext uri="{FF2B5EF4-FFF2-40B4-BE49-F238E27FC236}">
                  <a16:creationId xmlns:a16="http://schemas.microsoft.com/office/drawing/2014/main" id="{D499C911-D7B1-4C1D-934F-0A1D1185854B}"/>
                </a:ext>
              </a:extLst>
            </p:cNvPr>
            <p:cNvPicPr>
              <a:picLocks noChangeAspect="1"/>
            </p:cNvPicPr>
            <p:nvPr/>
          </p:nvPicPr>
          <p:blipFill rotWithShape="1">
            <a:blip r:embed="rId4"/>
            <a:srcRect t="4459" r="20593"/>
            <a:stretch/>
          </p:blipFill>
          <p:spPr>
            <a:xfrm>
              <a:off x="386499" y="4275371"/>
              <a:ext cx="3344123" cy="1875299"/>
            </a:xfrm>
            <a:prstGeom prst="rect">
              <a:avLst/>
            </a:prstGeom>
          </p:spPr>
        </p:pic>
        <p:pic>
          <p:nvPicPr>
            <p:cNvPr id="5" name="Picture 4">
              <a:extLst>
                <a:ext uri="{FF2B5EF4-FFF2-40B4-BE49-F238E27FC236}">
                  <a16:creationId xmlns:a16="http://schemas.microsoft.com/office/drawing/2014/main" id="{E3C9EA5B-1ACB-4E7F-94B7-AEE33B5CEBF8}"/>
                </a:ext>
              </a:extLst>
            </p:cNvPr>
            <p:cNvPicPr>
              <a:picLocks noChangeAspect="1"/>
            </p:cNvPicPr>
            <p:nvPr/>
          </p:nvPicPr>
          <p:blipFill rotWithShape="1">
            <a:blip r:embed="rId5"/>
            <a:srcRect r="11946"/>
            <a:stretch/>
          </p:blipFill>
          <p:spPr>
            <a:xfrm>
              <a:off x="3934519" y="4034669"/>
              <a:ext cx="5044146" cy="2356701"/>
            </a:xfrm>
            <a:prstGeom prst="rect">
              <a:avLst/>
            </a:prstGeom>
          </p:spPr>
        </p:pic>
        <p:cxnSp>
          <p:nvCxnSpPr>
            <p:cNvPr id="6" name="Straight Arrow Connector 5">
              <a:extLst>
                <a:ext uri="{FF2B5EF4-FFF2-40B4-BE49-F238E27FC236}">
                  <a16:creationId xmlns:a16="http://schemas.microsoft.com/office/drawing/2014/main" id="{C3845812-690F-465D-A433-39044290EF88}"/>
                </a:ext>
              </a:extLst>
            </p:cNvPr>
            <p:cNvCxnSpPr>
              <a:cxnSpLocks/>
            </p:cNvCxnSpPr>
            <p:nvPr/>
          </p:nvCxnSpPr>
          <p:spPr>
            <a:xfrm flipH="1">
              <a:off x="2526383" y="3670142"/>
              <a:ext cx="377073" cy="6052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96BCF65-C60A-4C58-8FB9-F0BC142C0009}"/>
                </a:ext>
              </a:extLst>
            </p:cNvPr>
            <p:cNvCxnSpPr>
              <a:cxnSpLocks/>
            </p:cNvCxnSpPr>
            <p:nvPr/>
          </p:nvCxnSpPr>
          <p:spPr>
            <a:xfrm>
              <a:off x="2714920" y="6016178"/>
              <a:ext cx="154056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5769ED3A-166D-4E78-9FA8-A9B4E75A3E22}"/>
                </a:ext>
              </a:extLst>
            </p:cNvPr>
            <p:cNvSpPr/>
            <p:nvPr/>
          </p:nvSpPr>
          <p:spPr>
            <a:xfrm>
              <a:off x="2495162" y="5867866"/>
              <a:ext cx="219758" cy="2966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61788B1-C016-4422-A155-56E25633A460}"/>
                </a:ext>
              </a:extLst>
            </p:cNvPr>
            <p:cNvSpPr/>
            <p:nvPr/>
          </p:nvSpPr>
          <p:spPr>
            <a:xfrm>
              <a:off x="2757196" y="3340342"/>
              <a:ext cx="321284" cy="329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589EAF1-8AFC-4E30-890C-74427463CD2C}"/>
                </a:ext>
              </a:extLst>
            </p:cNvPr>
            <p:cNvSpPr txBox="1"/>
            <p:nvPr/>
          </p:nvSpPr>
          <p:spPr>
            <a:xfrm>
              <a:off x="795523" y="4303457"/>
              <a:ext cx="1340688" cy="307777"/>
            </a:xfrm>
            <a:prstGeom prst="rect">
              <a:avLst/>
            </a:prstGeom>
            <a:noFill/>
          </p:spPr>
          <p:txBody>
            <a:bodyPr wrap="none" rtlCol="0">
              <a:spAutoFit/>
            </a:bodyPr>
            <a:lstStyle/>
            <a:p>
              <a:r>
                <a:rPr lang="en-US" sz="1400" b="1" dirty="0"/>
                <a:t>ALICO_R (2010)</a:t>
              </a:r>
            </a:p>
          </p:txBody>
        </p:sp>
        <p:sp>
          <p:nvSpPr>
            <p:cNvPr id="24" name="TextBox 23">
              <a:extLst>
                <a:ext uri="{FF2B5EF4-FFF2-40B4-BE49-F238E27FC236}">
                  <a16:creationId xmlns:a16="http://schemas.microsoft.com/office/drawing/2014/main" id="{7DD2CA79-C39A-4A62-9DA7-46D8CC559671}"/>
                </a:ext>
              </a:extLst>
            </p:cNvPr>
            <p:cNvSpPr txBox="1"/>
            <p:nvPr/>
          </p:nvSpPr>
          <p:spPr>
            <a:xfrm>
              <a:off x="4410703" y="4275371"/>
              <a:ext cx="1936620" cy="307777"/>
            </a:xfrm>
            <a:prstGeom prst="rect">
              <a:avLst/>
            </a:prstGeom>
            <a:noFill/>
          </p:spPr>
          <p:txBody>
            <a:bodyPr wrap="none" rtlCol="0">
              <a:spAutoFit/>
            </a:bodyPr>
            <a:lstStyle/>
            <a:p>
              <a:r>
                <a:rPr lang="en-US" sz="1400" b="1" dirty="0"/>
                <a:t>ALICO_R (August/2010)</a:t>
              </a:r>
            </a:p>
          </p:txBody>
        </p:sp>
      </p:grpSp>
      <p:sp>
        <p:nvSpPr>
          <p:cNvPr id="26" name="Title 1">
            <a:extLst>
              <a:ext uri="{FF2B5EF4-FFF2-40B4-BE49-F238E27FC236}">
                <a16:creationId xmlns:a16="http://schemas.microsoft.com/office/drawing/2014/main" id="{8B45077B-803E-485B-B2D2-74CD831D1D7A}"/>
              </a:ext>
            </a:extLst>
          </p:cNvPr>
          <p:cNvSpPr txBox="1">
            <a:spLocks/>
          </p:cNvSpPr>
          <p:nvPr/>
        </p:nvSpPr>
        <p:spPr>
          <a:xfrm>
            <a:off x="184150" y="501447"/>
            <a:ext cx="87757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dirty="0">
                <a:latin typeface="Arial Black" panose="020B0A04020102020204" pitchFamily="34" charset="0"/>
              </a:rPr>
              <a:t>Comparison of NEXRAD pixel vs Rain Gauge</a:t>
            </a:r>
          </a:p>
        </p:txBody>
      </p:sp>
    </p:spTree>
    <p:extLst>
      <p:ext uri="{BB962C8B-B14F-4D97-AF65-F5344CB8AC3E}">
        <p14:creationId xmlns:p14="http://schemas.microsoft.com/office/powerpoint/2010/main" val="379278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9388A91-4BE6-479A-8345-2C387516A6BE}"/>
              </a:ext>
            </a:extLst>
          </p:cNvPr>
          <p:cNvPicPr>
            <a:picLocks noChangeAspect="1"/>
          </p:cNvPicPr>
          <p:nvPr/>
        </p:nvPicPr>
        <p:blipFill>
          <a:blip r:embed="rId3"/>
          <a:stretch>
            <a:fillRect/>
          </a:stretch>
        </p:blipFill>
        <p:spPr>
          <a:xfrm>
            <a:off x="469587" y="1172382"/>
            <a:ext cx="4189263" cy="2804544"/>
          </a:xfrm>
          <a:prstGeom prst="rect">
            <a:avLst/>
          </a:prstGeom>
        </p:spPr>
      </p:pic>
      <p:sp>
        <p:nvSpPr>
          <p:cNvPr id="2" name="Title 1">
            <a:extLst>
              <a:ext uri="{FF2B5EF4-FFF2-40B4-BE49-F238E27FC236}">
                <a16:creationId xmlns:a16="http://schemas.microsoft.com/office/drawing/2014/main" id="{136C3FA7-5523-48C3-963E-295A5EBFCA59}"/>
              </a:ext>
            </a:extLst>
          </p:cNvPr>
          <p:cNvSpPr txBox="1">
            <a:spLocks/>
          </p:cNvSpPr>
          <p:nvPr/>
        </p:nvSpPr>
        <p:spPr>
          <a:xfrm>
            <a:off x="368300" y="317457"/>
            <a:ext cx="84074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800" dirty="0">
                <a:latin typeface="Arial Black" panose="020B0A04020102020204" pitchFamily="34" charset="0"/>
              </a:rPr>
              <a:t>Adjustment Method Evaluation</a:t>
            </a:r>
          </a:p>
          <a:p>
            <a:pPr algn="ctr"/>
            <a:r>
              <a:rPr lang="en-US" sz="1400" dirty="0">
                <a:latin typeface="Arial Black" panose="020B0A04020102020204" pitchFamily="34" charset="0"/>
              </a:rPr>
              <a:t>(Based on the relationship between NEXRAD and rain gauge)</a:t>
            </a:r>
          </a:p>
        </p:txBody>
      </p:sp>
      <p:pic>
        <p:nvPicPr>
          <p:cNvPr id="9" name="Picture 8">
            <a:extLst>
              <a:ext uri="{FF2B5EF4-FFF2-40B4-BE49-F238E27FC236}">
                <a16:creationId xmlns:a16="http://schemas.microsoft.com/office/drawing/2014/main" id="{165E7EFB-C850-42DF-83D0-611564BF7BC2}"/>
              </a:ext>
            </a:extLst>
          </p:cNvPr>
          <p:cNvPicPr>
            <a:picLocks noChangeAspect="1"/>
          </p:cNvPicPr>
          <p:nvPr/>
        </p:nvPicPr>
        <p:blipFill>
          <a:blip r:embed="rId4"/>
          <a:stretch>
            <a:fillRect/>
          </a:stretch>
        </p:blipFill>
        <p:spPr>
          <a:xfrm>
            <a:off x="674599" y="3877580"/>
            <a:ext cx="3842164" cy="2662963"/>
          </a:xfrm>
          <a:prstGeom prst="rect">
            <a:avLst/>
          </a:prstGeom>
        </p:spPr>
      </p:pic>
      <p:grpSp>
        <p:nvGrpSpPr>
          <p:cNvPr id="11" name="Group 10">
            <a:extLst>
              <a:ext uri="{FF2B5EF4-FFF2-40B4-BE49-F238E27FC236}">
                <a16:creationId xmlns:a16="http://schemas.microsoft.com/office/drawing/2014/main" id="{7D43BFFC-9EC5-4970-A795-0CB0D4C2DF50}"/>
              </a:ext>
            </a:extLst>
          </p:cNvPr>
          <p:cNvGrpSpPr/>
          <p:nvPr/>
        </p:nvGrpSpPr>
        <p:grpSpPr>
          <a:xfrm>
            <a:off x="5621088" y="1343025"/>
            <a:ext cx="3373696" cy="4641721"/>
            <a:chOff x="5621088" y="1343025"/>
            <a:chExt cx="3373696" cy="4641721"/>
          </a:xfrm>
        </p:grpSpPr>
        <p:pic>
          <p:nvPicPr>
            <p:cNvPr id="4" name="Picture 3">
              <a:extLst>
                <a:ext uri="{FF2B5EF4-FFF2-40B4-BE49-F238E27FC236}">
                  <a16:creationId xmlns:a16="http://schemas.microsoft.com/office/drawing/2014/main" id="{3CC99688-084D-4A7A-8BCB-1B1695078AC2}"/>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9414" t="6933" r="9663" b="7312"/>
            <a:stretch/>
          </p:blipFill>
          <p:spPr>
            <a:xfrm>
              <a:off x="5621088" y="1343025"/>
              <a:ext cx="3373696" cy="4641721"/>
            </a:xfrm>
            <a:prstGeom prst="rect">
              <a:avLst/>
            </a:prstGeom>
          </p:spPr>
        </p:pic>
        <p:sp>
          <p:nvSpPr>
            <p:cNvPr id="10" name="Rectangle 9">
              <a:extLst>
                <a:ext uri="{FF2B5EF4-FFF2-40B4-BE49-F238E27FC236}">
                  <a16:creationId xmlns:a16="http://schemas.microsoft.com/office/drawing/2014/main" id="{585C7D90-EA1E-4902-8AA4-A9FE4298719A}"/>
                </a:ext>
              </a:extLst>
            </p:cNvPr>
            <p:cNvSpPr/>
            <p:nvPr/>
          </p:nvSpPr>
          <p:spPr>
            <a:xfrm>
              <a:off x="7000875" y="3459956"/>
              <a:ext cx="585787" cy="611981"/>
            </a:xfrm>
            <a:prstGeom prst="rect">
              <a:avLst/>
            </a:prstGeom>
            <a:solidFill>
              <a:srgbClr val="007E3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a:extLst>
              <a:ext uri="{FF2B5EF4-FFF2-40B4-BE49-F238E27FC236}">
                <a16:creationId xmlns:a16="http://schemas.microsoft.com/office/drawing/2014/main" id="{0144D142-2044-4265-85BF-9EFAD75CAD90}"/>
              </a:ext>
            </a:extLst>
          </p:cNvPr>
          <p:cNvCxnSpPr>
            <a:cxnSpLocks/>
          </p:cNvCxnSpPr>
          <p:nvPr/>
        </p:nvCxnSpPr>
        <p:spPr>
          <a:xfrm>
            <a:off x="5086350" y="2381250"/>
            <a:ext cx="1914525" cy="11437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4B75103-C565-4485-934C-24F3D3A8D0BC}"/>
              </a:ext>
            </a:extLst>
          </p:cNvPr>
          <p:cNvCxnSpPr>
            <a:cxnSpLocks/>
          </p:cNvCxnSpPr>
          <p:nvPr/>
        </p:nvCxnSpPr>
        <p:spPr>
          <a:xfrm flipV="1">
            <a:off x="4884871" y="4497129"/>
            <a:ext cx="953954" cy="792088"/>
          </a:xfrm>
          <a:prstGeom prst="straightConnector1">
            <a:avLst/>
          </a:prstGeom>
          <a:ln w="38100">
            <a:solidFill>
              <a:srgbClr val="CC00F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081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E43A-3F78-4893-B0F5-AFB36DB89D17}"/>
              </a:ext>
            </a:extLst>
          </p:cNvPr>
          <p:cNvSpPr txBox="1">
            <a:spLocks/>
          </p:cNvSpPr>
          <p:nvPr/>
        </p:nvSpPr>
        <p:spPr>
          <a:xfrm>
            <a:off x="1877569" y="424424"/>
            <a:ext cx="5131968"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800" dirty="0">
                <a:latin typeface="Arial Black" panose="020B0A04020102020204" pitchFamily="34" charset="0"/>
              </a:rPr>
              <a:t>Adjustment Method</a:t>
            </a:r>
          </a:p>
        </p:txBody>
      </p:sp>
      <p:sp>
        <p:nvSpPr>
          <p:cNvPr id="3" name="Content Placeholder 3">
            <a:extLst>
              <a:ext uri="{FF2B5EF4-FFF2-40B4-BE49-F238E27FC236}">
                <a16:creationId xmlns:a16="http://schemas.microsoft.com/office/drawing/2014/main" id="{D7675339-485F-45FF-8E0F-2124D90DC783}"/>
              </a:ext>
            </a:extLst>
          </p:cNvPr>
          <p:cNvSpPr txBox="1">
            <a:spLocks/>
          </p:cNvSpPr>
          <p:nvPr/>
        </p:nvSpPr>
        <p:spPr>
          <a:xfrm>
            <a:off x="140677" y="957140"/>
            <a:ext cx="8802356" cy="5572981"/>
          </a:xfrm>
          <a:prstGeom prst="rect">
            <a:avLst/>
          </a:prstGeom>
        </p:spPr>
        <p:txBody>
          <a:bodyPr>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Clr>
                <a:srgbClr val="C00000"/>
              </a:buClr>
              <a:buNone/>
            </a:pPr>
            <a:r>
              <a:rPr lang="en-US" dirty="0"/>
              <a:t>Rain gauge station selection:</a:t>
            </a:r>
          </a:p>
          <a:p>
            <a:pPr lvl="1">
              <a:buClr>
                <a:srgbClr val="C00000"/>
              </a:buClr>
            </a:pPr>
            <a:r>
              <a:rPr lang="en-US" dirty="0"/>
              <a:t>Period: 1999 – 2016</a:t>
            </a:r>
          </a:p>
          <a:p>
            <a:pPr lvl="1">
              <a:buClr>
                <a:srgbClr val="C00000"/>
              </a:buClr>
            </a:pPr>
            <a:r>
              <a:rPr lang="en-US" dirty="0"/>
              <a:t>Compared the rain gauge and corresponding NEXRAD</a:t>
            </a:r>
          </a:p>
          <a:p>
            <a:pPr lvl="1">
              <a:buClr>
                <a:srgbClr val="C00000"/>
              </a:buClr>
            </a:pPr>
            <a:r>
              <a:rPr lang="en-US" dirty="0"/>
              <a:t>Calculated bias for each pair (gauge vs NEXRAD) yearly on rain gauges available:</a:t>
            </a:r>
          </a:p>
          <a:p>
            <a:pPr lvl="1">
              <a:buClr>
                <a:srgbClr val="C00000"/>
              </a:buClr>
            </a:pPr>
            <a:endParaRPr lang="en-US" dirty="0"/>
          </a:p>
          <a:p>
            <a:pPr lvl="1">
              <a:buClr>
                <a:srgbClr val="C00000"/>
              </a:buClr>
            </a:pPr>
            <a:endParaRPr lang="en-US" dirty="0"/>
          </a:p>
          <a:p>
            <a:pPr marL="393192" lvl="1" indent="0">
              <a:buClr>
                <a:srgbClr val="C00000"/>
              </a:buClr>
              <a:buNone/>
            </a:pPr>
            <a:endParaRPr lang="en-US" dirty="0"/>
          </a:p>
          <a:p>
            <a:pPr lvl="1">
              <a:buClr>
                <a:srgbClr val="C00000"/>
              </a:buClr>
            </a:pPr>
            <a:endParaRPr lang="en-US" dirty="0"/>
          </a:p>
          <a:p>
            <a:pPr lvl="1">
              <a:buClr>
                <a:srgbClr val="C00000"/>
              </a:buClr>
            </a:pPr>
            <a:r>
              <a:rPr lang="en-US" dirty="0"/>
              <a:t>Rain gauges with bias less than 0.8 or greater than 1.2, and n days less than 300 were omitted.</a:t>
            </a:r>
          </a:p>
          <a:p>
            <a:pPr lvl="1">
              <a:buClr>
                <a:srgbClr val="C00000"/>
              </a:buClr>
            </a:pPr>
            <a:r>
              <a:rPr lang="en-US" dirty="0"/>
              <a:t>Adjusted NEXRAD was obtained:</a:t>
            </a:r>
          </a:p>
          <a:p>
            <a:pPr marL="393192" lvl="1" indent="0">
              <a:buClr>
                <a:srgbClr val="C00000"/>
              </a:buClr>
              <a:buNone/>
            </a:pPr>
            <a:r>
              <a:rPr lang="en-US" dirty="0"/>
              <a:t>            	</a:t>
            </a:r>
            <a:endParaRPr lang="en-US" sz="2200" i="1" dirty="0">
              <a:latin typeface="Cambria Math" panose="02040503050406030204" pitchFamily="18" charset="0"/>
              <a:ea typeface="Cambria Math" panose="02040503050406030204" pitchFamily="18" charset="0"/>
            </a:endParaRPr>
          </a:p>
          <a:p>
            <a:pPr marL="393192" lvl="1" indent="0">
              <a:buClr>
                <a:srgbClr val="C00000"/>
              </a:buClr>
              <a:buNone/>
            </a:pPr>
            <a:endParaRPr lang="en-US" dirty="0">
              <a:latin typeface="Cambria Math" panose="02040503050406030204" pitchFamily="18" charset="0"/>
              <a:ea typeface="Cambria Math" panose="02040503050406030204" pitchFamily="18" charset="0"/>
            </a:endParaRPr>
          </a:p>
          <a:p>
            <a:pPr>
              <a:buClr>
                <a:srgbClr val="C00000"/>
              </a:buClr>
            </a:pPr>
            <a:endParaRPr lang="en-US" dirty="0"/>
          </a:p>
          <a:p>
            <a:pPr>
              <a:buClr>
                <a:srgbClr val="C00000"/>
              </a:buClr>
            </a:pPr>
            <a:endParaRPr lang="en-US" dirty="0"/>
          </a:p>
        </p:txBody>
      </p:sp>
      <p:grpSp>
        <p:nvGrpSpPr>
          <p:cNvPr id="13" name="Group 12">
            <a:extLst>
              <a:ext uri="{FF2B5EF4-FFF2-40B4-BE49-F238E27FC236}">
                <a16:creationId xmlns:a16="http://schemas.microsoft.com/office/drawing/2014/main" id="{19B5F744-F61C-44C1-97AC-A18D73BB84E3}"/>
              </a:ext>
            </a:extLst>
          </p:cNvPr>
          <p:cNvGrpSpPr/>
          <p:nvPr/>
        </p:nvGrpSpPr>
        <p:grpSpPr>
          <a:xfrm>
            <a:off x="1983451" y="3062435"/>
            <a:ext cx="4584700" cy="1118319"/>
            <a:chOff x="2279650" y="2678412"/>
            <a:chExt cx="4584700" cy="111831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9BFD7D-D334-432F-87A6-57FA3EE9D1B8}"/>
                    </a:ext>
                  </a:extLst>
                </p:cNvPr>
                <p:cNvSpPr txBox="1"/>
                <p:nvPr/>
              </p:nvSpPr>
              <p:spPr>
                <a:xfrm>
                  <a:off x="2279650" y="2678412"/>
                  <a:ext cx="4584700" cy="1118319"/>
                </a:xfrm>
                <a:prstGeom prst="rect">
                  <a:avLst/>
                </a:prstGeom>
                <a:solidFill>
                  <a:srgbClr val="99CCFF"/>
                </a:solidFill>
                <a:ln>
                  <a:solidFill>
                    <a:schemeClr val="bg1">
                      <a:lumMod val="65000"/>
                    </a:schemeClr>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𝐵</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𝐺</m:t>
                                </m:r>
                                <m:r>
                                  <a:rPr lang="en-US" sz="2000" i="1" baseline="-25000">
                                    <a:latin typeface="Cambria Math" panose="02040503050406030204" pitchFamily="18" charset="0"/>
                                    <a:ea typeface="Cambria Math" panose="02040503050406030204" pitchFamily="18" charset="0"/>
                                  </a:rPr>
                                  <m:t>𝑖</m:t>
                                </m:r>
                              </m:num>
                              <m:den>
                                <m:r>
                                  <a:rPr lang="en-US" sz="2000" i="1">
                                    <a:latin typeface="Cambria Math" panose="02040503050406030204" pitchFamily="18" charset="0"/>
                                    <a:ea typeface="Cambria Math" panose="02040503050406030204" pitchFamily="18" charset="0"/>
                                  </a:rPr>
                                  <m:t>𝑛</m:t>
                                </m:r>
                              </m:den>
                            </m:f>
                            <m:r>
                              <m:rPr>
                                <m:nor/>
                              </m:rPr>
                              <a:rPr lang="en-US" sz="2000" dirty="0"/>
                              <m:t> </m:t>
                            </m:r>
                          </m:num>
                          <m:den>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𝑁𝑅𝐷</m:t>
                                </m:r>
                                <m:r>
                                  <a:rPr lang="en-US" sz="2000" i="1" baseline="-25000">
                                    <a:latin typeface="Cambria Math" panose="02040503050406030204" pitchFamily="18" charset="0"/>
                                    <a:ea typeface="Cambria Math" panose="02040503050406030204" pitchFamily="18" charset="0"/>
                                  </a:rPr>
                                  <m:t>𝑖</m:t>
                                </m:r>
                              </m:num>
                              <m:den>
                                <m:r>
                                  <a:rPr lang="en-US" sz="2000" i="1">
                                    <a:latin typeface="Cambria Math" panose="02040503050406030204" pitchFamily="18" charset="0"/>
                                    <a:ea typeface="Cambria Math" panose="02040503050406030204" pitchFamily="18" charset="0"/>
                                  </a:rPr>
                                  <m:t>𝑛</m:t>
                                </m:r>
                              </m:den>
                            </m:f>
                            <m:r>
                              <m:rPr>
                                <m:nor/>
                              </m:rPr>
                              <a:rPr lang="en-US" sz="2000" dirty="0"/>
                              <m:t> </m:t>
                            </m:r>
                          </m:den>
                        </m:f>
                      </m:oMath>
                    </m:oMathPara>
                  </a14:m>
                  <a:endParaRPr lang="en-US" sz="2000" dirty="0"/>
                </a:p>
              </p:txBody>
            </p:sp>
          </mc:Choice>
          <mc:Fallback xmlns="">
            <p:sp>
              <p:nvSpPr>
                <p:cNvPr id="5" name="TextBox 4">
                  <a:extLst>
                    <a:ext uri="{FF2B5EF4-FFF2-40B4-BE49-F238E27FC236}">
                      <a16:creationId xmlns:a16="http://schemas.microsoft.com/office/drawing/2014/main" id="{FC9BFD7D-D334-432F-87A6-57FA3EE9D1B8}"/>
                    </a:ext>
                  </a:extLst>
                </p:cNvPr>
                <p:cNvSpPr txBox="1">
                  <a:spLocks noRot="1" noChangeAspect="1" noMove="1" noResize="1" noEditPoints="1" noAdjustHandles="1" noChangeArrowheads="1" noChangeShapeType="1" noTextEdit="1"/>
                </p:cNvSpPr>
                <p:nvPr/>
              </p:nvSpPr>
              <p:spPr>
                <a:xfrm>
                  <a:off x="2279650" y="2678412"/>
                  <a:ext cx="4584700" cy="1118319"/>
                </a:xfrm>
                <a:prstGeom prst="rect">
                  <a:avLst/>
                </a:prstGeom>
                <a:blipFill>
                  <a:blip r:embed="rId2"/>
                  <a:stretch>
                    <a:fillRect/>
                  </a:stretch>
                </a:blipFill>
                <a:ln>
                  <a:solidFill>
                    <a:schemeClr val="bg1">
                      <a:lumMod val="6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5E034447-3EBE-463B-9353-AEFFE26F1702}"/>
                </a:ext>
              </a:extLst>
            </p:cNvPr>
            <p:cNvSpPr txBox="1"/>
            <p:nvPr/>
          </p:nvSpPr>
          <p:spPr>
            <a:xfrm>
              <a:off x="4718185" y="2878435"/>
              <a:ext cx="2022028" cy="830997"/>
            </a:xfrm>
            <a:prstGeom prst="rect">
              <a:avLst/>
            </a:prstGeom>
            <a:noFill/>
          </p:spPr>
          <p:txBody>
            <a:bodyPr wrap="none" rtlCol="0">
              <a:spAutoFit/>
            </a:bodyPr>
            <a:lstStyle/>
            <a:p>
              <a:r>
                <a:rPr lang="en-US" sz="1600" i="1" dirty="0">
                  <a:latin typeface="Cambria Math" panose="02040503050406030204" pitchFamily="18" charset="0"/>
                  <a:ea typeface="Cambria Math" panose="02040503050406030204" pitchFamily="18" charset="0"/>
                </a:rPr>
                <a:t>G= Rain gauge </a:t>
              </a:r>
            </a:p>
            <a:p>
              <a:r>
                <a:rPr lang="en-US" sz="1600" i="1" dirty="0">
                  <a:latin typeface="Cambria Math" panose="02040503050406030204" pitchFamily="18" charset="0"/>
                  <a:ea typeface="Cambria Math" panose="02040503050406030204" pitchFamily="18" charset="0"/>
                </a:rPr>
                <a:t>NRD= NEXRAD pixel</a:t>
              </a:r>
            </a:p>
            <a:p>
              <a:r>
                <a:rPr lang="en-US" sz="1600" i="1" dirty="0">
                  <a:latin typeface="Cambria Math" panose="02040503050406030204" pitchFamily="18" charset="0"/>
                  <a:ea typeface="Cambria Math" panose="02040503050406030204" pitchFamily="18" charset="0"/>
                </a:rPr>
                <a:t>n = number of days</a:t>
              </a:r>
              <a:endParaRPr lang="en-US" sz="1600" dirty="0"/>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6978B3-0834-4852-B0C5-80C17D156A4A}"/>
                  </a:ext>
                </a:extLst>
              </p:cNvPr>
              <p:cNvSpPr txBox="1"/>
              <p:nvPr/>
            </p:nvSpPr>
            <p:spPr>
              <a:xfrm>
                <a:off x="3229268" y="5877781"/>
                <a:ext cx="2685467" cy="369332"/>
              </a:xfrm>
              <a:prstGeom prst="rect">
                <a:avLst/>
              </a:prstGeom>
              <a:solidFill>
                <a:srgbClr val="99CCFF"/>
              </a:solidFill>
              <a:ln>
                <a:solidFill>
                  <a:schemeClr val="bg1">
                    <a:lumMod val="6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𝑁𝑅𝐷</m:t>
                      </m:r>
                      <m:r>
                        <a:rPr lang="en-US" sz="2400" i="1" baseline="-25000">
                          <a:latin typeface="Cambria Math" panose="02040503050406030204" pitchFamily="18" charset="0"/>
                        </a:rPr>
                        <m:t>𝑎𝑑𝑗</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𝑁𝑅𝐷</m:t>
                      </m:r>
                    </m:oMath>
                  </m:oMathPara>
                </a14:m>
                <a:endParaRPr lang="en-US" sz="2400" dirty="0"/>
              </a:p>
            </p:txBody>
          </p:sp>
        </mc:Choice>
        <mc:Fallback xmlns="">
          <p:sp>
            <p:nvSpPr>
              <p:cNvPr id="15" name="TextBox 14">
                <a:extLst>
                  <a:ext uri="{FF2B5EF4-FFF2-40B4-BE49-F238E27FC236}">
                    <a16:creationId xmlns:a16="http://schemas.microsoft.com/office/drawing/2014/main" id="{C86978B3-0834-4852-B0C5-80C17D156A4A}"/>
                  </a:ext>
                </a:extLst>
              </p:cNvPr>
              <p:cNvSpPr txBox="1">
                <a:spLocks noRot="1" noChangeAspect="1" noMove="1" noResize="1" noEditPoints="1" noAdjustHandles="1" noChangeArrowheads="1" noChangeShapeType="1" noTextEdit="1"/>
              </p:cNvSpPr>
              <p:nvPr/>
            </p:nvSpPr>
            <p:spPr>
              <a:xfrm>
                <a:off x="3229268" y="5877781"/>
                <a:ext cx="2685467" cy="369332"/>
              </a:xfrm>
              <a:prstGeom prst="rect">
                <a:avLst/>
              </a:prstGeom>
              <a:blipFill>
                <a:blip r:embed="rId3"/>
                <a:stretch>
                  <a:fillRect b="-31746"/>
                </a:stretch>
              </a:blipFill>
              <a:ln>
                <a:solidFill>
                  <a:schemeClr val="bg1">
                    <a:lumMod val="6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44331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8DEF3A-4791-4523-8375-BCE1F3BA3308}"/>
              </a:ext>
            </a:extLst>
          </p:cNvPr>
          <p:cNvSpPr txBox="1">
            <a:spLocks/>
          </p:cNvSpPr>
          <p:nvPr/>
        </p:nvSpPr>
        <p:spPr>
          <a:xfrm>
            <a:off x="93979" y="493223"/>
            <a:ext cx="87757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dirty="0">
                <a:latin typeface="Arial Black" panose="020B0A04020102020204" pitchFamily="34" charset="0"/>
              </a:rPr>
              <a:t>Data Preparation Process</a:t>
            </a:r>
          </a:p>
        </p:txBody>
      </p:sp>
      <p:sp>
        <p:nvSpPr>
          <p:cNvPr id="17" name="Content Placeholder 3">
            <a:extLst>
              <a:ext uri="{FF2B5EF4-FFF2-40B4-BE49-F238E27FC236}">
                <a16:creationId xmlns:a16="http://schemas.microsoft.com/office/drawing/2014/main" id="{986CF5B2-E343-4621-AB85-B57D85D989C7}"/>
              </a:ext>
            </a:extLst>
          </p:cNvPr>
          <p:cNvSpPr txBox="1">
            <a:spLocks/>
          </p:cNvSpPr>
          <p:nvPr/>
        </p:nvSpPr>
        <p:spPr>
          <a:xfrm>
            <a:off x="274320" y="1266825"/>
            <a:ext cx="8595359" cy="4955077"/>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C00000"/>
              </a:buClr>
            </a:pPr>
            <a:r>
              <a:rPr lang="en-US" dirty="0"/>
              <a:t>Developed </a:t>
            </a:r>
            <a:r>
              <a:rPr lang="en-US" i="1" dirty="0"/>
              <a:t>R script</a:t>
            </a:r>
            <a:r>
              <a:rPr lang="en-US" dirty="0"/>
              <a:t>:</a:t>
            </a:r>
          </a:p>
          <a:p>
            <a:pPr marL="850392" lvl="1" indent="-457200">
              <a:buClr>
                <a:srgbClr val="C00000"/>
              </a:buClr>
              <a:buFont typeface="+mj-lt"/>
              <a:buAutoNum type="arabicPeriod"/>
            </a:pPr>
            <a:r>
              <a:rPr lang="en-US" dirty="0"/>
              <a:t>Calculates annual bias multipliers from Rain Gage vs 	NEXRAD Pixels.</a:t>
            </a:r>
          </a:p>
          <a:p>
            <a:pPr marL="850392" lvl="1" indent="-457200">
              <a:buClr>
                <a:srgbClr val="C00000"/>
              </a:buClr>
              <a:buFont typeface="+mj-lt"/>
              <a:buAutoNum type="arabicPeriod"/>
            </a:pPr>
            <a:r>
              <a:rPr lang="en-US" dirty="0"/>
              <a:t>Bias factors at Rain Gages are interpolated using Ordinary Kriging producing an annual 'bias' raster.</a:t>
            </a:r>
          </a:p>
          <a:p>
            <a:pPr marL="850392" lvl="1" indent="-457200">
              <a:buClr>
                <a:srgbClr val="C00000"/>
              </a:buClr>
              <a:buFont typeface="+mj-lt"/>
              <a:buAutoNum type="arabicPeriod"/>
            </a:pPr>
            <a:r>
              <a:rPr lang="en-US" dirty="0"/>
              <a:t>Daily NEXRAD Pixels are rasterized and multiplied by the 'bias' raster to produce 'bias adjusted' Daily NEXRAD </a:t>
            </a:r>
            <a:r>
              <a:rPr lang="en-US" dirty="0" err="1"/>
              <a:t>rasters</a:t>
            </a:r>
            <a:r>
              <a:rPr lang="en-US" dirty="0"/>
              <a:t>.</a:t>
            </a:r>
          </a:p>
          <a:p>
            <a:pPr marL="850392" lvl="1" indent="-457200">
              <a:buClr>
                <a:srgbClr val="C00000"/>
              </a:buClr>
              <a:buFont typeface="+mj-lt"/>
              <a:buAutoNum type="arabicPeriod"/>
            </a:pPr>
            <a:r>
              <a:rPr lang="en-US" dirty="0"/>
              <a:t>Daily adjusted NEXRAD </a:t>
            </a:r>
            <a:r>
              <a:rPr lang="en-US" dirty="0" err="1"/>
              <a:t>rasters</a:t>
            </a:r>
            <a:r>
              <a:rPr lang="en-US" dirty="0"/>
              <a:t> converted back to pixels by extracting raster values.</a:t>
            </a:r>
          </a:p>
          <a:p>
            <a:pPr marL="850392" lvl="1" indent="-457200">
              <a:buClr>
                <a:srgbClr val="C00000"/>
              </a:buClr>
              <a:buFont typeface="+mj-lt"/>
              <a:buAutoNum type="arabicPeriod"/>
            </a:pPr>
            <a:r>
              <a:rPr lang="en-US" dirty="0"/>
              <a:t>Daily pixels values by row are combined as columns and exported to csv files.</a:t>
            </a:r>
          </a:p>
          <a:p>
            <a:pPr marL="850392" lvl="1" indent="-457200">
              <a:buClr>
                <a:srgbClr val="C00000"/>
              </a:buClr>
              <a:buFont typeface="+mj-lt"/>
              <a:buAutoNum type="arabicPeriod"/>
            </a:pPr>
            <a:r>
              <a:rPr lang="en-US" dirty="0"/>
              <a:t>Execution time approx. 10 minutes.</a:t>
            </a:r>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a:p>
            <a:pPr>
              <a:buClr>
                <a:srgbClr val="C00000"/>
              </a:buClr>
              <a:buFont typeface="Arial" panose="020B0604020202020204" pitchFamily="34" charset="0"/>
              <a:buChar char="•"/>
            </a:pPr>
            <a:endParaRPr lang="en-US" dirty="0"/>
          </a:p>
        </p:txBody>
      </p:sp>
    </p:spTree>
    <p:extLst>
      <p:ext uri="{BB962C8B-B14F-4D97-AF65-F5344CB8AC3E}">
        <p14:creationId xmlns:p14="http://schemas.microsoft.com/office/powerpoint/2010/main" val="3435476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5473-0368-4902-8D37-1AE15B55F786}"/>
              </a:ext>
            </a:extLst>
          </p:cNvPr>
          <p:cNvSpPr txBox="1">
            <a:spLocks/>
          </p:cNvSpPr>
          <p:nvPr/>
        </p:nvSpPr>
        <p:spPr>
          <a:xfrm>
            <a:off x="674810" y="362755"/>
            <a:ext cx="7606602"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800" dirty="0">
                <a:latin typeface="Arial Black" panose="020B0A04020102020204" pitchFamily="34" charset="0"/>
              </a:rPr>
              <a:t>Interpolated Bias</a:t>
            </a:r>
          </a:p>
        </p:txBody>
      </p:sp>
      <p:sp>
        <p:nvSpPr>
          <p:cNvPr id="3" name="Content Placeholder 3">
            <a:extLst>
              <a:ext uri="{FF2B5EF4-FFF2-40B4-BE49-F238E27FC236}">
                <a16:creationId xmlns:a16="http://schemas.microsoft.com/office/drawing/2014/main" id="{61EDA2ED-53B9-4043-B611-D92F1842EC2D}"/>
              </a:ext>
            </a:extLst>
          </p:cNvPr>
          <p:cNvSpPr txBox="1">
            <a:spLocks/>
          </p:cNvSpPr>
          <p:nvPr/>
        </p:nvSpPr>
        <p:spPr>
          <a:xfrm>
            <a:off x="123825" y="876176"/>
            <a:ext cx="8905875" cy="962150"/>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Clr>
                <a:srgbClr val="C00000"/>
              </a:buClr>
              <a:buNone/>
            </a:pPr>
            <a:r>
              <a:rPr lang="en-US" dirty="0"/>
              <a:t>Interpolated bias from rain gauges to NEXRAD pixels</a:t>
            </a:r>
          </a:p>
          <a:p>
            <a:pPr lvl="1">
              <a:buClr>
                <a:srgbClr val="C00000"/>
              </a:buClr>
            </a:pPr>
            <a:r>
              <a:rPr lang="en-US" dirty="0"/>
              <a:t>Ordinary kriging</a:t>
            </a:r>
          </a:p>
        </p:txBody>
      </p:sp>
      <p:pic>
        <p:nvPicPr>
          <p:cNvPr id="11" name="Picture 10" descr="A close up of a map&#10;&#10;Description generated with high confidence">
            <a:extLst>
              <a:ext uri="{FF2B5EF4-FFF2-40B4-BE49-F238E27FC236}">
                <a16:creationId xmlns:a16="http://schemas.microsoft.com/office/drawing/2014/main" id="{493C2B5C-E722-40A9-87EA-8648C7E9211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8120" t="9035" r="25890"/>
          <a:stretch/>
        </p:blipFill>
        <p:spPr>
          <a:xfrm>
            <a:off x="3073016" y="2082198"/>
            <a:ext cx="2662254" cy="4325276"/>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31016C06-0AA8-49B0-A57A-D913C31CABC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8986" t="9035" r="25025"/>
          <a:stretch/>
        </p:blipFill>
        <p:spPr>
          <a:xfrm>
            <a:off x="5817402" y="2082198"/>
            <a:ext cx="2662254" cy="4325276"/>
          </a:xfrm>
          <a:prstGeom prst="rect">
            <a:avLst/>
          </a:prstGeom>
        </p:spPr>
      </p:pic>
      <p:pic>
        <p:nvPicPr>
          <p:cNvPr id="9" name="Picture 8" descr="A close up of a map&#10;&#10;Description generated with very high confidence">
            <a:extLst>
              <a:ext uri="{FF2B5EF4-FFF2-40B4-BE49-F238E27FC236}">
                <a16:creationId xmlns:a16="http://schemas.microsoft.com/office/drawing/2014/main" id="{7FF6D134-BAD1-458E-903C-EEB3D7EEF36E}"/>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077" t="9035" r="26436"/>
          <a:stretch/>
        </p:blipFill>
        <p:spPr>
          <a:xfrm>
            <a:off x="400084" y="2082198"/>
            <a:ext cx="2590800" cy="4325277"/>
          </a:xfrm>
          <a:prstGeom prst="rect">
            <a:avLst/>
          </a:prstGeom>
        </p:spPr>
      </p:pic>
    </p:spTree>
    <p:extLst>
      <p:ext uri="{BB962C8B-B14F-4D97-AF65-F5344CB8AC3E}">
        <p14:creationId xmlns:p14="http://schemas.microsoft.com/office/powerpoint/2010/main" val="147868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F36D50E-5414-4C5B-A76A-25F3ED9ACC5F}"/>
              </a:ext>
            </a:extLst>
          </p:cNvPr>
          <p:cNvSpPr txBox="1">
            <a:spLocks/>
          </p:cNvSpPr>
          <p:nvPr/>
        </p:nvSpPr>
        <p:spPr>
          <a:xfrm>
            <a:off x="67309" y="531323"/>
            <a:ext cx="8775700" cy="555797"/>
          </a:xfrm>
          <a:prstGeom prst="rect">
            <a:avLst/>
          </a:prstGeom>
        </p:spPr>
        <p:txBody>
          <a:bodyPr>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sz="2400" dirty="0">
                <a:latin typeface="Arial Black" panose="020B0A04020102020204" pitchFamily="34" charset="0"/>
              </a:rPr>
              <a:t>Comparison of NEXRAD vs Adjusted NEXRAD </a:t>
            </a:r>
          </a:p>
        </p:txBody>
      </p:sp>
      <p:grpSp>
        <p:nvGrpSpPr>
          <p:cNvPr id="23" name="Group 22">
            <a:extLst>
              <a:ext uri="{FF2B5EF4-FFF2-40B4-BE49-F238E27FC236}">
                <a16:creationId xmlns:a16="http://schemas.microsoft.com/office/drawing/2014/main" id="{F770B6AD-F8F4-4FBC-ABAD-D08635F3589C}"/>
              </a:ext>
            </a:extLst>
          </p:cNvPr>
          <p:cNvGrpSpPr/>
          <p:nvPr/>
        </p:nvGrpSpPr>
        <p:grpSpPr>
          <a:xfrm>
            <a:off x="4841243" y="1351037"/>
            <a:ext cx="3376246" cy="5294272"/>
            <a:chOff x="4841243" y="1351037"/>
            <a:chExt cx="3376246" cy="5294272"/>
          </a:xfrm>
        </p:grpSpPr>
        <p:grpSp>
          <p:nvGrpSpPr>
            <p:cNvPr id="13" name="Group 12">
              <a:extLst>
                <a:ext uri="{FF2B5EF4-FFF2-40B4-BE49-F238E27FC236}">
                  <a16:creationId xmlns:a16="http://schemas.microsoft.com/office/drawing/2014/main" id="{4DA16213-3C85-4331-B726-7560FC863661}"/>
                </a:ext>
              </a:extLst>
            </p:cNvPr>
            <p:cNvGrpSpPr/>
            <p:nvPr/>
          </p:nvGrpSpPr>
          <p:grpSpPr>
            <a:xfrm>
              <a:off x="4841243" y="1351037"/>
              <a:ext cx="3376246" cy="5294272"/>
              <a:chOff x="4841243" y="1351037"/>
              <a:chExt cx="3376246" cy="5294272"/>
            </a:xfrm>
          </p:grpSpPr>
          <p:pic>
            <p:nvPicPr>
              <p:cNvPr id="9" name="Picture 8" descr="A close up of a map&#10;&#10;Description generated with very high confidence">
                <a:extLst>
                  <a:ext uri="{FF2B5EF4-FFF2-40B4-BE49-F238E27FC236}">
                    <a16:creationId xmlns:a16="http://schemas.microsoft.com/office/drawing/2014/main" id="{5ECB96CF-CE3F-48B7-85F3-65608230FEC0}"/>
                  </a:ext>
                </a:extLst>
              </p:cNvPr>
              <p:cNvPicPr>
                <a:picLocks noChangeAspect="1"/>
              </p:cNvPicPr>
              <p:nvPr/>
            </p:nvPicPr>
            <p:blipFill rotWithShape="1">
              <a:blip r:embed="rId3">
                <a:extLst>
                  <a:ext uri="{28A0092B-C50C-407E-A947-70E740481C1C}">
                    <a14:useLocalDpi xmlns:a14="http://schemas.microsoft.com/office/drawing/2010/main" val="0"/>
                  </a:ext>
                </a:extLst>
              </a:blip>
              <a:srcRect l="15202" t="9112" r="23260"/>
              <a:stretch/>
            </p:blipFill>
            <p:spPr>
              <a:xfrm>
                <a:off x="4841243" y="1658814"/>
                <a:ext cx="3376246" cy="4986495"/>
              </a:xfrm>
              <a:prstGeom prst="rect">
                <a:avLst/>
              </a:prstGeom>
            </p:spPr>
          </p:pic>
          <p:sp>
            <p:nvSpPr>
              <p:cNvPr id="12" name="Rectangle 11">
                <a:extLst>
                  <a:ext uri="{FF2B5EF4-FFF2-40B4-BE49-F238E27FC236}">
                    <a16:creationId xmlns:a16="http://schemas.microsoft.com/office/drawing/2014/main" id="{AA9F6FBE-1C82-4DB7-8471-C791C1A44C37}"/>
                  </a:ext>
                </a:extLst>
              </p:cNvPr>
              <p:cNvSpPr/>
              <p:nvPr/>
            </p:nvSpPr>
            <p:spPr>
              <a:xfrm>
                <a:off x="5630369" y="1351037"/>
                <a:ext cx="2008883" cy="307777"/>
              </a:xfrm>
              <a:prstGeom prst="rect">
                <a:avLst/>
              </a:prstGeom>
            </p:spPr>
            <p:txBody>
              <a:bodyPr wrap="none">
                <a:spAutoFit/>
              </a:bodyPr>
              <a:lstStyle/>
              <a:p>
                <a:r>
                  <a:rPr lang="en-US" sz="1400" dirty="0">
                    <a:latin typeface="Arial Black" panose="020B0A04020102020204" pitchFamily="34" charset="0"/>
                  </a:rPr>
                  <a:t>Adjusted NEXRAD </a:t>
                </a:r>
                <a:endParaRPr lang="en-US" sz="1400" dirty="0"/>
              </a:p>
            </p:txBody>
          </p:sp>
        </p:grpSp>
        <p:sp>
          <p:nvSpPr>
            <p:cNvPr id="16" name="Oval 15">
              <a:extLst>
                <a:ext uri="{FF2B5EF4-FFF2-40B4-BE49-F238E27FC236}">
                  <a16:creationId xmlns:a16="http://schemas.microsoft.com/office/drawing/2014/main" id="{F6D541FA-6A32-4BE0-855F-EC54B275E6AD}"/>
                </a:ext>
              </a:extLst>
            </p:cNvPr>
            <p:cNvSpPr/>
            <p:nvPr/>
          </p:nvSpPr>
          <p:spPr>
            <a:xfrm>
              <a:off x="6731000" y="4744282"/>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A873F2C-A54B-41DC-9E2F-9C131A16618D}"/>
                </a:ext>
              </a:extLst>
            </p:cNvPr>
            <p:cNvSpPr/>
            <p:nvPr/>
          </p:nvSpPr>
          <p:spPr>
            <a:xfrm>
              <a:off x="7040880" y="5469865"/>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01DF6D-C6B1-4234-9331-A1487784E5D6}"/>
                </a:ext>
              </a:extLst>
            </p:cNvPr>
            <p:cNvSpPr/>
            <p:nvPr/>
          </p:nvSpPr>
          <p:spPr>
            <a:xfrm>
              <a:off x="5852160" y="3319561"/>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EE89472-119E-4E2F-A10D-44A1DEF6C571}"/>
              </a:ext>
            </a:extLst>
          </p:cNvPr>
          <p:cNvGrpSpPr/>
          <p:nvPr/>
        </p:nvGrpSpPr>
        <p:grpSpPr>
          <a:xfrm>
            <a:off x="926511" y="1368574"/>
            <a:ext cx="3255665" cy="5276735"/>
            <a:chOff x="926511" y="1368574"/>
            <a:chExt cx="3255665" cy="5276735"/>
          </a:xfrm>
        </p:grpSpPr>
        <p:grpSp>
          <p:nvGrpSpPr>
            <p:cNvPr id="15" name="Group 14">
              <a:extLst>
                <a:ext uri="{FF2B5EF4-FFF2-40B4-BE49-F238E27FC236}">
                  <a16:creationId xmlns:a16="http://schemas.microsoft.com/office/drawing/2014/main" id="{9DE6FADB-82C7-4384-967D-FB05063B863A}"/>
                </a:ext>
              </a:extLst>
            </p:cNvPr>
            <p:cNvGrpSpPr/>
            <p:nvPr/>
          </p:nvGrpSpPr>
          <p:grpSpPr>
            <a:xfrm>
              <a:off x="926511" y="1368574"/>
              <a:ext cx="3255665" cy="5276735"/>
              <a:chOff x="926511" y="1368574"/>
              <a:chExt cx="3255665" cy="5276735"/>
            </a:xfrm>
          </p:grpSpPr>
          <p:pic>
            <p:nvPicPr>
              <p:cNvPr id="7" name="Picture 6" descr="A close up of a map&#10;&#10;Description generated with very high confidence">
                <a:extLst>
                  <a:ext uri="{FF2B5EF4-FFF2-40B4-BE49-F238E27FC236}">
                    <a16:creationId xmlns:a16="http://schemas.microsoft.com/office/drawing/2014/main" id="{2CD67B75-68DE-4DAF-B836-97D94F4F08EF}"/>
                  </a:ext>
                </a:extLst>
              </p:cNvPr>
              <p:cNvPicPr>
                <a:picLocks noChangeAspect="1"/>
              </p:cNvPicPr>
              <p:nvPr/>
            </p:nvPicPr>
            <p:blipFill rotWithShape="1">
              <a:blip r:embed="rId4">
                <a:extLst>
                  <a:ext uri="{28A0092B-C50C-407E-A947-70E740481C1C}">
                    <a14:useLocalDpi xmlns:a14="http://schemas.microsoft.com/office/drawing/2010/main" val="0"/>
                  </a:ext>
                </a:extLst>
              </a:blip>
              <a:srcRect l="16484" t="9112" r="24175"/>
              <a:stretch/>
            </p:blipFill>
            <p:spPr>
              <a:xfrm>
                <a:off x="926511" y="1658813"/>
                <a:ext cx="3255665" cy="4986496"/>
              </a:xfrm>
              <a:prstGeom prst="rect">
                <a:avLst/>
              </a:prstGeom>
            </p:spPr>
          </p:pic>
          <p:sp>
            <p:nvSpPr>
              <p:cNvPr id="14" name="Rectangle 13">
                <a:extLst>
                  <a:ext uri="{FF2B5EF4-FFF2-40B4-BE49-F238E27FC236}">
                    <a16:creationId xmlns:a16="http://schemas.microsoft.com/office/drawing/2014/main" id="{F441C85B-412A-4C7A-AAC4-655AF4945217}"/>
                  </a:ext>
                </a:extLst>
              </p:cNvPr>
              <p:cNvSpPr/>
              <p:nvPr/>
            </p:nvSpPr>
            <p:spPr>
              <a:xfrm>
                <a:off x="2226558" y="1368574"/>
                <a:ext cx="1021433" cy="307777"/>
              </a:xfrm>
              <a:prstGeom prst="rect">
                <a:avLst/>
              </a:prstGeom>
            </p:spPr>
            <p:txBody>
              <a:bodyPr wrap="none">
                <a:spAutoFit/>
              </a:bodyPr>
              <a:lstStyle/>
              <a:p>
                <a:r>
                  <a:rPr lang="en-US" sz="1400" dirty="0">
                    <a:latin typeface="Arial Black" panose="020B0A04020102020204" pitchFamily="34" charset="0"/>
                  </a:rPr>
                  <a:t>NEXRAD</a:t>
                </a:r>
                <a:endParaRPr lang="en-US" sz="1400" dirty="0"/>
              </a:p>
            </p:txBody>
          </p:sp>
        </p:grpSp>
        <p:sp>
          <p:nvSpPr>
            <p:cNvPr id="17" name="Oval 16">
              <a:extLst>
                <a:ext uri="{FF2B5EF4-FFF2-40B4-BE49-F238E27FC236}">
                  <a16:creationId xmlns:a16="http://schemas.microsoft.com/office/drawing/2014/main" id="{426D6422-98B5-4782-96DB-0EEB3294FD84}"/>
                </a:ext>
              </a:extLst>
            </p:cNvPr>
            <p:cNvSpPr/>
            <p:nvPr/>
          </p:nvSpPr>
          <p:spPr>
            <a:xfrm>
              <a:off x="2737274" y="4744282"/>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22CBD2-6276-4A57-B15D-BC58510356E1}"/>
                </a:ext>
              </a:extLst>
            </p:cNvPr>
            <p:cNvSpPr/>
            <p:nvPr/>
          </p:nvSpPr>
          <p:spPr>
            <a:xfrm>
              <a:off x="3047154" y="5469865"/>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E3BA061-64CB-4778-9CE6-31EF2D4F4362}"/>
                </a:ext>
              </a:extLst>
            </p:cNvPr>
            <p:cNvSpPr/>
            <p:nvPr/>
          </p:nvSpPr>
          <p:spPr>
            <a:xfrm>
              <a:off x="1866900" y="3319561"/>
              <a:ext cx="309880" cy="307778"/>
            </a:xfrm>
            <a:prstGeom prst="ellipse">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3186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2">
      <a:majorFont>
        <a:latin typeface="Calibri"/>
        <a:ea typeface=""/>
        <a:cs typeface=""/>
      </a:majorFont>
      <a:minorFont>
        <a:latin typeface="Calibri"/>
        <a:ea typeface=""/>
        <a:cs typeface=""/>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STA-2 cell 3 Soils 2017_Final FZ</Template>
  <TotalTime>4619</TotalTime>
  <Words>630</Words>
  <Application>Microsoft Office PowerPoint</Application>
  <PresentationFormat>On-screen Show (4:3)</PresentationFormat>
  <Paragraphs>98</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Cambria Math</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MFZ</dc:creator>
  <cp:lastModifiedBy>Rodberg, Kevin</cp:lastModifiedBy>
  <cp:revision>102</cp:revision>
  <dcterms:created xsi:type="dcterms:W3CDTF">2018-01-04T15:27:54Z</dcterms:created>
  <dcterms:modified xsi:type="dcterms:W3CDTF">2018-06-06T12:29:19Z</dcterms:modified>
</cp:coreProperties>
</file>